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handoutMasterIdLst>
    <p:handoutMasterId r:id="rId55"/>
  </p:handoutMasterIdLst>
  <p:sldIdLst>
    <p:sldId id="256" r:id="rId2"/>
    <p:sldId id="257" r:id="rId3"/>
    <p:sldId id="330" r:id="rId4"/>
    <p:sldId id="332" r:id="rId5"/>
    <p:sldId id="339" r:id="rId6"/>
    <p:sldId id="341" r:id="rId7"/>
    <p:sldId id="340" r:id="rId8"/>
    <p:sldId id="415" r:id="rId9"/>
    <p:sldId id="335" r:id="rId10"/>
    <p:sldId id="336" r:id="rId11"/>
    <p:sldId id="337" r:id="rId12"/>
    <p:sldId id="338" r:id="rId13"/>
    <p:sldId id="416" r:id="rId14"/>
    <p:sldId id="386" r:id="rId15"/>
    <p:sldId id="388" r:id="rId16"/>
    <p:sldId id="389" r:id="rId17"/>
    <p:sldId id="342" r:id="rId18"/>
    <p:sldId id="426" r:id="rId19"/>
    <p:sldId id="346" r:id="rId20"/>
    <p:sldId id="348" r:id="rId21"/>
    <p:sldId id="425" r:id="rId22"/>
    <p:sldId id="390" r:id="rId23"/>
    <p:sldId id="391" r:id="rId24"/>
    <p:sldId id="417" r:id="rId25"/>
    <p:sldId id="424" r:id="rId26"/>
    <p:sldId id="392" r:id="rId27"/>
    <p:sldId id="393" r:id="rId28"/>
    <p:sldId id="423" r:id="rId29"/>
    <p:sldId id="394" r:id="rId30"/>
    <p:sldId id="396" r:id="rId31"/>
    <p:sldId id="384" r:id="rId32"/>
    <p:sldId id="366" r:id="rId33"/>
    <p:sldId id="367" r:id="rId34"/>
    <p:sldId id="365" r:id="rId35"/>
    <p:sldId id="419" r:id="rId36"/>
    <p:sldId id="427" r:id="rId37"/>
    <p:sldId id="428" r:id="rId38"/>
    <p:sldId id="429" r:id="rId39"/>
    <p:sldId id="380" r:id="rId40"/>
    <p:sldId id="407" r:id="rId41"/>
    <p:sldId id="413" r:id="rId42"/>
    <p:sldId id="433" r:id="rId43"/>
    <p:sldId id="410" r:id="rId44"/>
    <p:sldId id="412" r:id="rId45"/>
    <p:sldId id="411" r:id="rId46"/>
    <p:sldId id="431" r:id="rId47"/>
    <p:sldId id="430" r:id="rId48"/>
    <p:sldId id="422" r:id="rId49"/>
    <p:sldId id="414" r:id="rId50"/>
    <p:sldId id="403" r:id="rId51"/>
    <p:sldId id="421" r:id="rId52"/>
    <p:sldId id="420" r:id="rId5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238227"/>
    <a:srgbClr val="25901E"/>
    <a:srgbClr val="27A00C"/>
    <a:srgbClr val="3C71C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948" autoAdjust="0"/>
    <p:restoredTop sz="96208" autoAdjust="0"/>
  </p:normalViewPr>
  <p:slideViewPr>
    <p:cSldViewPr snapToGrid="0" snapToObjects="1">
      <p:cViewPr>
        <p:scale>
          <a:sx n="148" d="100"/>
          <a:sy n="148" d="100"/>
        </p:scale>
        <p:origin x="-392" y="64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3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handoutMaster" Target="handoutMasters/handoutMaster1.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9E4B5D-DFCE-FA42-A84B-CA663C43B432}" type="datetimeFigureOut">
              <a:rPr lang="en-US" smtClean="0"/>
              <a:t>20-02-15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33BC1C-8CF1-E64F-952D-66BDF4C6960D}" type="slidenum">
              <a:rPr lang="en-US" smtClean="0"/>
              <a:t>‹#›</a:t>
            </a:fld>
            <a:endParaRPr lang="en-US"/>
          </a:p>
        </p:txBody>
      </p:sp>
    </p:spTree>
    <p:extLst>
      <p:ext uri="{BB962C8B-B14F-4D97-AF65-F5344CB8AC3E}">
        <p14:creationId xmlns:p14="http://schemas.microsoft.com/office/powerpoint/2010/main" val="1088468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C6B55F-0AC3-334A-8766-8D355F904849}" type="datetimeFigureOut">
              <a:rPr lang="en-US" smtClean="0"/>
              <a:t>20-02-15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1A84A2-2F2D-AD48-8C13-B32B12E51441}" type="slidenum">
              <a:rPr lang="en-US" smtClean="0"/>
              <a:t>‹#›</a:t>
            </a:fld>
            <a:endParaRPr lang="en-US"/>
          </a:p>
        </p:txBody>
      </p:sp>
    </p:spTree>
    <p:extLst>
      <p:ext uri="{BB962C8B-B14F-4D97-AF65-F5344CB8AC3E}">
        <p14:creationId xmlns:p14="http://schemas.microsoft.com/office/powerpoint/2010/main" val="89340204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35"/>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extBox 6"/>
          <p:cNvSpPr txBox="1"/>
          <p:nvPr userDrawn="1"/>
        </p:nvSpPr>
        <p:spPr>
          <a:xfrm>
            <a:off x="8458232" y="4933048"/>
            <a:ext cx="694387" cy="261610"/>
          </a:xfrm>
          <a:prstGeom prst="rect">
            <a:avLst/>
          </a:prstGeom>
          <a:noFill/>
        </p:spPr>
        <p:txBody>
          <a:bodyPr wrap="square" rtlCol="0">
            <a:spAutoFit/>
          </a:bodyPr>
          <a:lstStyle/>
          <a:p>
            <a:pPr algn="r"/>
            <a:r>
              <a:rPr lang="en-US" sz="1100" dirty="0"/>
              <a:t>p.</a:t>
            </a:r>
            <a:r>
              <a:rPr lang="en-US" sz="1100" baseline="0" dirty="0"/>
              <a:t> </a:t>
            </a:r>
            <a:fld id="{ADC0377B-19EA-4145-8758-E03891E8592A}" type="slidenum">
              <a:rPr lang="en-US" sz="1100" smtClean="0"/>
              <a:pPr algn="r"/>
              <a:t>‹#›</a:t>
            </a:fld>
            <a:endParaRPr lang="en-US" sz="1100" dirty="0"/>
          </a:p>
        </p:txBody>
      </p:sp>
    </p:spTree>
    <p:extLst>
      <p:ext uri="{BB962C8B-B14F-4D97-AF65-F5344CB8AC3E}">
        <p14:creationId xmlns:p14="http://schemas.microsoft.com/office/powerpoint/2010/main" val="250962919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5787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8335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83"/>
            <a:ext cx="7772400" cy="102155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75620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a:lvl5pPr>
          </a:lstStyle>
          <a:p>
            <a:pPr lvl="0" indent="-228600" defTabSz="914400">
              <a:buClr>
                <a:schemeClr val="accent1"/>
              </a:buClr>
              <a:buFont typeface="Arial" pitchFamily="34" charset="0"/>
            </a:pPr>
            <a:r>
              <a:rPr lang="en-US"/>
              <a:t>Click to edit Master text styles</a:t>
            </a:r>
          </a:p>
          <a:p>
            <a:pPr marL="640080" lvl="1" indent="-228600" defTabSz="914400">
              <a:buClr>
                <a:schemeClr val="accent2"/>
              </a:buClr>
              <a:buFont typeface="Arial" pitchFamily="34" charset="0"/>
              <a:buChar char="•"/>
            </a:pPr>
            <a:r>
              <a:rPr lang="en-US"/>
              <a:t>Second level</a:t>
            </a:r>
          </a:p>
          <a:p>
            <a:pPr marL="914400" lvl="2" defTabSz="914400">
              <a:buClr>
                <a:schemeClr val="accent3"/>
              </a:buClr>
              <a:buFont typeface="Arial" pitchFamily="34" charset="0"/>
            </a:pPr>
            <a:r>
              <a:rPr lang="en-US"/>
              <a:t>Third level</a:t>
            </a:r>
          </a:p>
          <a:p>
            <a:pPr marL="1280160" lvl="3" defTabSz="914400">
              <a:buClr>
                <a:schemeClr val="accent4"/>
              </a:buClr>
              <a:buFont typeface="Arial" pitchFamily="34" charset="0"/>
              <a:buChar char="•"/>
            </a:pPr>
            <a:r>
              <a:rPr lang="en-US"/>
              <a:t>Fourth level</a:t>
            </a:r>
          </a:p>
          <a:p>
            <a:pPr marL="1554480" lvl="4" defTabSz="914400">
              <a:buClr>
                <a:schemeClr val="accent5"/>
              </a:buClr>
              <a:buFont typeface="Arial" pitchFamily="34" charset="0"/>
              <a:buChar char="•"/>
            </a:pPr>
            <a:r>
              <a:rPr lang="en-US"/>
              <a:t>Fifth level</a:t>
            </a:r>
          </a:p>
        </p:txBody>
      </p:sp>
      <p:sp>
        <p:nvSpPr>
          <p:cNvPr id="4" name="Content Placeholder 3"/>
          <p:cNvSpPr>
            <a:spLocks noGrp="1"/>
          </p:cNvSpPr>
          <p:nvPr>
            <p:ph sz="half" idx="2"/>
          </p:nvPr>
        </p:nvSpPr>
        <p:spPr>
          <a:xfrm>
            <a:off x="4648200" y="1200151"/>
            <a:ext cx="4038600" cy="3394472"/>
          </a:xfr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a:lvl5pPr>
          </a:lstStyle>
          <a:p>
            <a:pPr lvl="0" indent="-228600" defTabSz="914400">
              <a:buClr>
                <a:schemeClr val="accent1"/>
              </a:buClr>
              <a:buFont typeface="Arial" pitchFamily="34" charset="0"/>
            </a:pPr>
            <a:r>
              <a:rPr lang="en-US"/>
              <a:t>Click to edit Master text styles</a:t>
            </a:r>
          </a:p>
          <a:p>
            <a:pPr marL="640080" lvl="1" indent="-228600" defTabSz="914400">
              <a:buClr>
                <a:schemeClr val="accent2"/>
              </a:buClr>
              <a:buFont typeface="Arial" pitchFamily="34" charset="0"/>
              <a:buChar char="•"/>
            </a:pPr>
            <a:r>
              <a:rPr lang="en-US"/>
              <a:t>Second level</a:t>
            </a:r>
          </a:p>
          <a:p>
            <a:pPr marL="914400" lvl="2" defTabSz="914400">
              <a:buClr>
                <a:schemeClr val="accent3"/>
              </a:buClr>
              <a:buFont typeface="Arial" pitchFamily="34" charset="0"/>
            </a:pPr>
            <a:r>
              <a:rPr lang="en-US"/>
              <a:t>Third level</a:t>
            </a:r>
          </a:p>
          <a:p>
            <a:pPr marL="1280160" lvl="3" defTabSz="914400">
              <a:buClr>
                <a:schemeClr val="accent4"/>
              </a:buClr>
              <a:buFont typeface="Arial" pitchFamily="34" charset="0"/>
              <a:buChar char="•"/>
            </a:pPr>
            <a:r>
              <a:rPr lang="en-US"/>
              <a:t>Fourth level</a:t>
            </a:r>
          </a:p>
          <a:p>
            <a:pPr marL="1554480" lvl="4" defTabSz="914400">
              <a:buClr>
                <a:schemeClr val="accent5"/>
              </a:buClr>
              <a:buFont typeface="Arial" pitchFamily="34" charset="0"/>
              <a:buChar char="•"/>
            </a:pPr>
            <a:r>
              <a:rPr lang="en-US"/>
              <a:t>Fifth level</a:t>
            </a:r>
          </a:p>
        </p:txBody>
      </p:sp>
    </p:spTree>
    <p:extLst>
      <p:ext uri="{BB962C8B-B14F-4D97-AF65-F5344CB8AC3E}">
        <p14:creationId xmlns:p14="http://schemas.microsoft.com/office/powerpoint/2010/main" val="651563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8"/>
            <a:ext cx="4040188" cy="479822"/>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734026"/>
            <a:ext cx="4040188" cy="2963466"/>
          </a:xfr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a:lvl5pPr>
          </a:lstStyle>
          <a:p>
            <a:pPr lvl="0" indent="-228600" defTabSz="914400">
              <a:buClr>
                <a:schemeClr val="accent1"/>
              </a:buClr>
              <a:buFont typeface="Arial" pitchFamily="34" charset="0"/>
            </a:pPr>
            <a:r>
              <a:rPr lang="en-US"/>
              <a:t>Click to edit Master text styles</a:t>
            </a:r>
          </a:p>
          <a:p>
            <a:pPr marL="640080" lvl="1" indent="-228600" defTabSz="914400">
              <a:buClr>
                <a:schemeClr val="accent2"/>
              </a:buClr>
              <a:buFont typeface="Arial" pitchFamily="34" charset="0"/>
              <a:buChar char="•"/>
            </a:pPr>
            <a:r>
              <a:rPr lang="en-US"/>
              <a:t>Second level</a:t>
            </a:r>
          </a:p>
          <a:p>
            <a:pPr marL="914400" lvl="2" defTabSz="914400">
              <a:buClr>
                <a:schemeClr val="accent3"/>
              </a:buClr>
              <a:buFont typeface="Arial" pitchFamily="34" charset="0"/>
            </a:pPr>
            <a:r>
              <a:rPr lang="en-US"/>
              <a:t>Third level</a:t>
            </a:r>
          </a:p>
          <a:p>
            <a:pPr marL="1280160" lvl="3" defTabSz="914400">
              <a:buClr>
                <a:schemeClr val="accent4"/>
              </a:buClr>
              <a:buFont typeface="Arial" pitchFamily="34" charset="0"/>
              <a:buChar char="•"/>
            </a:pPr>
            <a:r>
              <a:rPr lang="en-US"/>
              <a:t>Fourth level</a:t>
            </a:r>
          </a:p>
          <a:p>
            <a:pPr marL="1554480" lvl="4" defTabSz="914400">
              <a:buClr>
                <a:schemeClr val="accent5"/>
              </a:buClr>
              <a:buFont typeface="Arial" pitchFamily="34" charset="0"/>
              <a:buChar char="•"/>
            </a:pPr>
            <a:r>
              <a:rPr lang="en-US"/>
              <a:t>Fifth level</a:t>
            </a:r>
          </a:p>
        </p:txBody>
      </p:sp>
      <p:sp>
        <p:nvSpPr>
          <p:cNvPr id="5" name="Text Placeholder 4"/>
          <p:cNvSpPr>
            <a:spLocks noGrp="1"/>
          </p:cNvSpPr>
          <p:nvPr>
            <p:ph type="body" sz="quarter" idx="3"/>
          </p:nvPr>
        </p:nvSpPr>
        <p:spPr>
          <a:xfrm>
            <a:off x="4645033" y="1151338"/>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745456"/>
            <a:ext cx="4041775" cy="2963466"/>
          </a:xfr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a:lvl5pPr>
          </a:lstStyle>
          <a:p>
            <a:pPr lvl="0" indent="-228600" defTabSz="914400">
              <a:buClr>
                <a:schemeClr val="accent1"/>
              </a:buClr>
              <a:buFont typeface="Arial" pitchFamily="34" charset="0"/>
            </a:pPr>
            <a:r>
              <a:rPr lang="en-US"/>
              <a:t>Click to edit Master text styles</a:t>
            </a:r>
          </a:p>
          <a:p>
            <a:pPr marL="640080" lvl="1" indent="-228600" defTabSz="914400">
              <a:buClr>
                <a:schemeClr val="accent2"/>
              </a:buClr>
              <a:buFont typeface="Arial" pitchFamily="34" charset="0"/>
              <a:buChar char="•"/>
            </a:pPr>
            <a:r>
              <a:rPr lang="en-US"/>
              <a:t>Second level</a:t>
            </a:r>
          </a:p>
          <a:p>
            <a:pPr marL="914400" lvl="2" defTabSz="914400">
              <a:buClr>
                <a:schemeClr val="accent3"/>
              </a:buClr>
              <a:buFont typeface="Arial" pitchFamily="34" charset="0"/>
            </a:pPr>
            <a:r>
              <a:rPr lang="en-US"/>
              <a:t>Third level</a:t>
            </a:r>
          </a:p>
          <a:p>
            <a:pPr marL="1280160" lvl="3" defTabSz="914400">
              <a:buClr>
                <a:schemeClr val="accent4"/>
              </a:buClr>
              <a:buFont typeface="Arial" pitchFamily="34" charset="0"/>
              <a:buChar char="•"/>
            </a:pPr>
            <a:r>
              <a:rPr lang="en-US"/>
              <a:t>Fourth level</a:t>
            </a:r>
          </a:p>
          <a:p>
            <a:pPr marL="1554480" lvl="4" defTabSz="914400">
              <a:buClr>
                <a:schemeClr val="accent5"/>
              </a:buClr>
              <a:buFont typeface="Arial" pitchFamily="34" charset="0"/>
              <a:buChar char="•"/>
            </a:pPr>
            <a:r>
              <a:rPr lang="en-US"/>
              <a:t>Fifth level</a:t>
            </a:r>
          </a:p>
        </p:txBody>
      </p:sp>
    </p:spTree>
    <p:extLst>
      <p:ext uri="{BB962C8B-B14F-4D97-AF65-F5344CB8AC3E}">
        <p14:creationId xmlns:p14="http://schemas.microsoft.com/office/powerpoint/2010/main" val="2349852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065664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73"/>
            <a:ext cx="2133600" cy="273844"/>
          </a:xfrm>
          <a:prstGeom prst="rect">
            <a:avLst/>
          </a:prstGeom>
        </p:spPr>
        <p:txBody>
          <a:bodyPr/>
          <a:lstStyle/>
          <a:p>
            <a:fld id="{E85AEED0-BCBA-6348-9CE8-217284FDAD59}" type="datetime1">
              <a:rPr lang="en-US" smtClean="0"/>
              <a:t>20-02-15</a:t>
            </a:fld>
            <a:endParaRPr lang="en-US"/>
          </a:p>
        </p:txBody>
      </p:sp>
      <p:sp>
        <p:nvSpPr>
          <p:cNvPr id="3" name="Footer Placeholder 2"/>
          <p:cNvSpPr>
            <a:spLocks noGrp="1"/>
          </p:cNvSpPr>
          <p:nvPr>
            <p:ph type="ftr" sz="quarter" idx="11"/>
          </p:nvPr>
        </p:nvSpPr>
        <p:spPr>
          <a:xfrm>
            <a:off x="3124200" y="4767273"/>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73"/>
            <a:ext cx="2133600" cy="273844"/>
          </a:xfrm>
          <a:prstGeom prst="rect">
            <a:avLst/>
          </a:prstGeom>
        </p:spPr>
        <p:txBody>
          <a:bodyPr/>
          <a:lstStyle/>
          <a:p>
            <a:fld id="{2AE767CC-6F57-454E-A99C-014221400D79}" type="slidenum">
              <a:rPr lang="en-US" smtClean="0"/>
              <a:t>‹#›</a:t>
            </a:fld>
            <a:endParaRPr lang="en-US"/>
          </a:p>
        </p:txBody>
      </p:sp>
    </p:spTree>
    <p:extLst>
      <p:ext uri="{BB962C8B-B14F-4D97-AF65-F5344CB8AC3E}">
        <p14:creationId xmlns:p14="http://schemas.microsoft.com/office/powerpoint/2010/main" val="153515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90"/>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92"/>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73"/>
            <a:ext cx="2133600" cy="273844"/>
          </a:xfrm>
          <a:prstGeom prst="rect">
            <a:avLst/>
          </a:prstGeom>
        </p:spPr>
        <p:txBody>
          <a:bodyPr/>
          <a:lstStyle/>
          <a:p>
            <a:fld id="{76EFA272-FC76-7446-BECD-6E984553BD66}" type="datetime1">
              <a:rPr lang="en-US" smtClean="0"/>
              <a:t>20-02-15</a:t>
            </a:fld>
            <a:endParaRPr lang="en-US"/>
          </a:p>
        </p:txBody>
      </p:sp>
      <p:sp>
        <p:nvSpPr>
          <p:cNvPr id="6" name="Footer Placeholder 5"/>
          <p:cNvSpPr>
            <a:spLocks noGrp="1"/>
          </p:cNvSpPr>
          <p:nvPr>
            <p:ph type="ftr" sz="quarter" idx="11"/>
          </p:nvPr>
        </p:nvSpPr>
        <p:spPr>
          <a:xfrm>
            <a:off x="3124200" y="4767273"/>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73"/>
            <a:ext cx="2133600" cy="273844"/>
          </a:xfrm>
          <a:prstGeom prst="rect">
            <a:avLst/>
          </a:prstGeom>
        </p:spPr>
        <p:txBody>
          <a:bodyPr/>
          <a:lstStyle/>
          <a:p>
            <a:fld id="{2AE767CC-6F57-454E-A99C-014221400D79}" type="slidenum">
              <a:rPr lang="en-US" smtClean="0"/>
              <a:t>‹#›</a:t>
            </a:fld>
            <a:endParaRPr lang="en-US"/>
          </a:p>
        </p:txBody>
      </p:sp>
    </p:spTree>
    <p:extLst>
      <p:ext uri="{BB962C8B-B14F-4D97-AF65-F5344CB8AC3E}">
        <p14:creationId xmlns:p14="http://schemas.microsoft.com/office/powerpoint/2010/main" val="2421909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5"/>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279992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822976"/>
            <a:ext cx="9144000" cy="4320541"/>
          </a:xfrm>
          <a:prstGeom prst="rect">
            <a:avLst/>
          </a:prstGeom>
          <a:gradFill>
            <a:gsLst>
              <a:gs pos="0">
                <a:schemeClr val="tx2">
                  <a:lumMod val="60000"/>
                  <a:lumOff val="40000"/>
                  <a:alpha val="70000"/>
                </a:schemeClr>
              </a:gs>
              <a:gs pos="1000">
                <a:schemeClr val="bg2">
                  <a:lumMod val="90000"/>
                  <a:alpha val="20000"/>
                </a:schemeClr>
              </a:gs>
            </a:gsLst>
            <a:lin ang="5400000" scaled="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60261"/>
            <a:ext cx="8229600" cy="662702"/>
          </a:xfrm>
          <a:prstGeom prst="rect">
            <a:avLst/>
          </a:prstGeom>
          <a:ln>
            <a:noFill/>
          </a:ln>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60400" y="1074420"/>
            <a:ext cx="7543800" cy="3691890"/>
          </a:xfrm>
          <a:prstGeom prst="rect">
            <a:avLst/>
          </a:prstGeom>
        </p:spPr>
        <p:txBody>
          <a:bodyPr vert="horz" lIns="91440" tIns="45720" rIns="91440" bIns="45720" rtlCol="0">
            <a:normAutofit/>
          </a:bodyPr>
          <a:lstStyle/>
          <a:p>
            <a:pPr lvl="0" indent="-228600" defTabSz="914400">
              <a:buClr>
                <a:schemeClr val="accent1"/>
              </a:buClr>
              <a:buFont typeface="Arial" pitchFamily="34" charset="0"/>
            </a:pPr>
            <a:r>
              <a:rPr lang="en-US" dirty="0"/>
              <a:t>Click to edit Master text styles</a:t>
            </a:r>
          </a:p>
          <a:p>
            <a:pPr marL="640080" lvl="1" indent="-228600" defTabSz="914400">
              <a:buClr>
                <a:schemeClr val="accent2"/>
              </a:buClr>
              <a:buFont typeface="Arial" pitchFamily="34" charset="0"/>
              <a:buChar char="•"/>
            </a:pPr>
            <a:r>
              <a:rPr lang="en-US" dirty="0"/>
              <a:t>Second level</a:t>
            </a:r>
          </a:p>
          <a:p>
            <a:pPr marL="914400" lvl="2" defTabSz="914400">
              <a:buClr>
                <a:schemeClr val="accent3"/>
              </a:buClr>
              <a:buFont typeface="Arial" pitchFamily="34" charset="0"/>
            </a:pPr>
            <a:r>
              <a:rPr lang="en-US" dirty="0"/>
              <a:t>Third level</a:t>
            </a:r>
          </a:p>
          <a:p>
            <a:pPr marL="1280160" lvl="3" defTabSz="914400">
              <a:buClr>
                <a:schemeClr val="accent4"/>
              </a:buClr>
              <a:buFont typeface="Arial" pitchFamily="34" charset="0"/>
              <a:buChar char="•"/>
            </a:pPr>
            <a:r>
              <a:rPr lang="en-US" dirty="0"/>
              <a:t>Fourth level</a:t>
            </a:r>
          </a:p>
          <a:p>
            <a:pPr marL="1554480" lvl="4" defTabSz="914400">
              <a:buClr>
                <a:schemeClr val="accent5"/>
              </a:buClr>
              <a:buFont typeface="Arial" pitchFamily="34" charset="0"/>
              <a:buChar char="•"/>
            </a:pPr>
            <a:r>
              <a:rPr lang="en-US" dirty="0"/>
              <a:t>Fifth level</a:t>
            </a:r>
          </a:p>
        </p:txBody>
      </p:sp>
      <p:sp>
        <p:nvSpPr>
          <p:cNvPr id="7" name="TextBox 6"/>
          <p:cNvSpPr txBox="1"/>
          <p:nvPr userDrawn="1"/>
        </p:nvSpPr>
        <p:spPr>
          <a:xfrm>
            <a:off x="8458232" y="4933048"/>
            <a:ext cx="694387" cy="261610"/>
          </a:xfrm>
          <a:prstGeom prst="rect">
            <a:avLst/>
          </a:prstGeom>
          <a:noFill/>
        </p:spPr>
        <p:txBody>
          <a:bodyPr wrap="square" rtlCol="0">
            <a:spAutoFit/>
          </a:bodyPr>
          <a:lstStyle/>
          <a:p>
            <a:pPr algn="r"/>
            <a:r>
              <a:rPr lang="en-US" sz="1100" dirty="0"/>
              <a:t>p.</a:t>
            </a:r>
            <a:r>
              <a:rPr lang="en-US" sz="1100" baseline="0" dirty="0"/>
              <a:t> </a:t>
            </a:r>
            <a:fld id="{ADC0377B-19EA-4145-8758-E03891E8592A}" type="slidenum">
              <a:rPr lang="en-US" sz="1100" smtClean="0"/>
              <a:pPr algn="r"/>
              <a:t>‹#›</a:t>
            </a:fld>
            <a:endParaRPr lang="en-US" sz="1100" dirty="0"/>
          </a:p>
        </p:txBody>
      </p:sp>
      <p:sp>
        <p:nvSpPr>
          <p:cNvPr id="8" name="TextBox 7"/>
          <p:cNvSpPr txBox="1"/>
          <p:nvPr userDrawn="1"/>
        </p:nvSpPr>
        <p:spPr>
          <a:xfrm>
            <a:off x="-88900" y="4938039"/>
            <a:ext cx="2730500" cy="261610"/>
          </a:xfrm>
          <a:prstGeom prst="rect">
            <a:avLst/>
          </a:prstGeom>
          <a:noFill/>
        </p:spPr>
        <p:txBody>
          <a:bodyPr wrap="square" rtlCol="0">
            <a:spAutoFit/>
          </a:bodyPr>
          <a:lstStyle/>
          <a:p>
            <a:r>
              <a:rPr lang="en-US" sz="1100" baseline="0" dirty="0"/>
              <a:t>© Margaret Ann Wilkinson</a:t>
            </a:r>
          </a:p>
        </p:txBody>
      </p:sp>
      <p:pic>
        <p:nvPicPr>
          <p:cNvPr id="12" name="Picture 11"/>
          <p:cNvPicPr>
            <a:picLocks noChangeAspect="1"/>
          </p:cNvPicPr>
          <p:nvPr userDrawn="1"/>
        </p:nvPicPr>
        <p:blipFill>
          <a:blip r:embed="rId12"/>
          <a:stretch>
            <a:fillRect/>
          </a:stretch>
        </p:blipFill>
        <p:spPr>
          <a:xfrm>
            <a:off x="7556500" y="4883124"/>
            <a:ext cx="2233114" cy="418027"/>
          </a:xfrm>
          <a:prstGeom prst="rect">
            <a:avLst/>
          </a:prstGeom>
        </p:spPr>
      </p:pic>
    </p:spTree>
    <p:extLst>
      <p:ext uri="{BB962C8B-B14F-4D97-AF65-F5344CB8AC3E}">
        <p14:creationId xmlns:p14="http://schemas.microsoft.com/office/powerpoint/2010/main" val="2514958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Lst>
  <p:hf sldNum="0" hdr="0" ftr="0" dt="0"/>
  <p:txStyles>
    <p:titleStyle>
      <a:lvl1pPr algn="l" defTabSz="457200" rtl="0" eaLnBrk="1" latinLnBrk="0" hangingPunct="1">
        <a:spcBef>
          <a:spcPct val="0"/>
        </a:spcBef>
        <a:buNone/>
        <a:defRPr sz="2800" kern="1200">
          <a:solidFill>
            <a:schemeClr val="accent1">
              <a:lumMod val="75000"/>
            </a:schemeClr>
          </a:solidFill>
          <a:latin typeface="Franklin Gothic Medium"/>
          <a:ea typeface="+mj-ea"/>
          <a:cs typeface="Franklin Gothic Medium"/>
        </a:defRPr>
      </a:lvl1pPr>
    </p:titleStyle>
    <p:bodyStyle>
      <a:lvl1pPr marL="342900" indent="-342900" algn="l" defTabSz="457200" rtl="0" eaLnBrk="1" latinLnBrk="0" hangingPunct="1">
        <a:spcBef>
          <a:spcPts val="1200"/>
        </a:spcBef>
        <a:buFont typeface="Arial"/>
        <a:buChar char="•"/>
        <a:defRPr lang="en-US" sz="2000" kern="1200" smtClean="0">
          <a:solidFill>
            <a:schemeClr val="tx2"/>
          </a:solidFill>
          <a:latin typeface="+mn-lt"/>
          <a:ea typeface="+mn-ea"/>
          <a:cs typeface="+mn-cs"/>
        </a:defRPr>
      </a:lvl1pPr>
      <a:lvl2pPr marL="742950" indent="-285750" algn="l" defTabSz="457200" rtl="0" eaLnBrk="1" latinLnBrk="0" hangingPunct="1">
        <a:spcBef>
          <a:spcPts val="600"/>
        </a:spcBef>
        <a:buFont typeface="Arial"/>
        <a:buChar char="–"/>
        <a:defRPr lang="en-US" sz="1800" kern="1200" smtClean="0">
          <a:solidFill>
            <a:schemeClr val="tx2"/>
          </a:solidFill>
          <a:latin typeface="+mn-lt"/>
          <a:ea typeface="+mn-ea"/>
          <a:cs typeface="+mn-cs"/>
        </a:defRPr>
      </a:lvl2pPr>
      <a:lvl3pPr marL="1143000" indent="-228600" algn="l" defTabSz="457200" rtl="0" eaLnBrk="1" latinLnBrk="0" hangingPunct="1">
        <a:spcBef>
          <a:spcPts val="600"/>
        </a:spcBef>
        <a:buFont typeface="Arial"/>
        <a:buChar char="•"/>
        <a:defRPr lang="en-US" sz="1800" kern="1200" smtClean="0">
          <a:solidFill>
            <a:schemeClr val="tx2"/>
          </a:solidFill>
          <a:latin typeface="+mn-lt"/>
          <a:ea typeface="+mn-ea"/>
          <a:cs typeface="+mn-cs"/>
        </a:defRPr>
      </a:lvl3pPr>
      <a:lvl4pPr marL="1600200" indent="-228600" algn="l" defTabSz="457200" rtl="0" eaLnBrk="1" latinLnBrk="0" hangingPunct="1">
        <a:spcBef>
          <a:spcPct val="20000"/>
        </a:spcBef>
        <a:buFont typeface="Arial"/>
        <a:buChar char="–"/>
        <a:defRPr lang="en-US" sz="1600" kern="1200" smtClean="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lang="en-US" sz="1600" kern="1200" baseline="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wipo.int/marrakesh_treaty/en/" TargetMode="External"/><Relationship Id="rId3" Type="http://schemas.openxmlformats.org/officeDocument/2006/relationships/hyperlink" Target="https://www.accessiblebooksconsortium.org/portal/en/index.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ifla.org/files/assets/hq/topics/exceptions-limitations/documents/wipo_international_conference.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bc.ca/news/canada/newfoundland-labrador/schools-closed-copyright-court-order-1.5380700"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b-cda.gc.ca/decisions/2019/Dec-2019-SAT-06122019.pdf"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b-cda.gc.ca/tariffs-tarifs/proposed-proposes/reprographic-reprographie-e.html"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fla-fcab.ca/wp-content/uploads/2018/09/doc12-cfla-fcab-statement-crown-copyright-aug-1-2018-final.pdf"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ustr.gov/sites/default/files/files/agreements/FTA/USMCA/Text/20-Intellectual-Property-Right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852521"/>
            <a:ext cx="9068348" cy="1102519"/>
          </a:xfrm>
        </p:spPr>
        <p:txBody>
          <a:bodyPr>
            <a:normAutofit/>
          </a:bodyPr>
          <a:lstStyle/>
          <a:p>
            <a:pPr algn="ctr"/>
            <a:r>
              <a:rPr lang="en-US" sz="3200" dirty="0"/>
              <a:t> </a:t>
            </a:r>
            <a:r>
              <a:rPr lang="en-US" sz="4000" dirty="0"/>
              <a:t>Copyright Update</a:t>
            </a:r>
          </a:p>
        </p:txBody>
      </p:sp>
      <p:sp>
        <p:nvSpPr>
          <p:cNvPr id="7" name="Subtitle 6"/>
          <p:cNvSpPr>
            <a:spLocks noGrp="1"/>
          </p:cNvSpPr>
          <p:nvPr>
            <p:ph type="subTitle" idx="1"/>
          </p:nvPr>
        </p:nvSpPr>
        <p:spPr>
          <a:xfrm>
            <a:off x="1641681" y="2153152"/>
            <a:ext cx="5730083" cy="1708822"/>
          </a:xfrm>
        </p:spPr>
        <p:txBody>
          <a:bodyPr>
            <a:noAutofit/>
          </a:bodyPr>
          <a:lstStyle/>
          <a:p>
            <a:pPr>
              <a:spcBef>
                <a:spcPts val="0"/>
              </a:spcBef>
            </a:pPr>
            <a:r>
              <a:rPr lang="en-US" sz="2400" dirty="0">
                <a:solidFill>
                  <a:schemeClr val="accent1">
                    <a:lumMod val="75000"/>
                  </a:schemeClr>
                </a:solidFill>
                <a:latin typeface="Franklin Gothic Book"/>
                <a:cs typeface="Franklin Gothic Book"/>
              </a:rPr>
              <a:t>Dr. Margaret Ann Wilkinson*</a:t>
            </a:r>
          </a:p>
          <a:p>
            <a:pPr>
              <a:spcBef>
                <a:spcPts val="0"/>
              </a:spcBef>
            </a:pPr>
            <a:r>
              <a:rPr lang="en-US" sz="1600" dirty="0">
                <a:solidFill>
                  <a:schemeClr val="accent1">
                    <a:lumMod val="75000"/>
                  </a:schemeClr>
                </a:solidFill>
                <a:latin typeface="Franklin Gothic Book"/>
                <a:cs typeface="Franklin Gothic Book"/>
              </a:rPr>
              <a:t>Professor Emerita &amp;  Adjunct Full Professor </a:t>
            </a:r>
          </a:p>
          <a:p>
            <a:pPr>
              <a:spcBef>
                <a:spcPts val="0"/>
              </a:spcBef>
            </a:pPr>
            <a:r>
              <a:rPr lang="en-US" sz="2400" dirty="0">
                <a:solidFill>
                  <a:schemeClr val="accent1">
                    <a:lumMod val="75000"/>
                  </a:schemeClr>
                </a:solidFill>
                <a:latin typeface="Franklin Gothic Book"/>
                <a:cs typeface="Franklin Gothic Book"/>
              </a:rPr>
              <a:t>Faculty of Law,</a:t>
            </a:r>
          </a:p>
          <a:p>
            <a:pPr>
              <a:spcBef>
                <a:spcPts val="0"/>
              </a:spcBef>
            </a:pPr>
            <a:r>
              <a:rPr lang="en-US" dirty="0">
                <a:solidFill>
                  <a:schemeClr val="accent1">
                    <a:lumMod val="75000"/>
                  </a:schemeClr>
                </a:solidFill>
                <a:latin typeface="Franklin Gothic Book"/>
                <a:cs typeface="Franklin Gothic Book"/>
              </a:rPr>
              <a:t> Western University</a:t>
            </a:r>
          </a:p>
          <a:p>
            <a:pPr>
              <a:spcBef>
                <a:spcPts val="600"/>
              </a:spcBef>
            </a:pPr>
            <a:r>
              <a:rPr lang="en-US" sz="1600" b="1" i="1" dirty="0">
                <a:solidFill>
                  <a:schemeClr val="accent1">
                    <a:lumMod val="75000"/>
                  </a:schemeClr>
                </a:solidFill>
                <a:latin typeface="Franklin Gothic Book"/>
                <a:cs typeface="Franklin Gothic Book"/>
              </a:rPr>
              <a:t>Copyright Advisor**  to OLA</a:t>
            </a:r>
          </a:p>
          <a:p>
            <a:endParaRPr lang="en-US" sz="1600" dirty="0">
              <a:solidFill>
                <a:schemeClr val="accent1">
                  <a:lumMod val="75000"/>
                </a:schemeClr>
              </a:solidFill>
              <a:latin typeface="Franklin Gothic Book"/>
              <a:cs typeface="Franklin Gothic Book"/>
            </a:endParaRPr>
          </a:p>
        </p:txBody>
      </p:sp>
      <p:sp>
        <p:nvSpPr>
          <p:cNvPr id="2" name="TextBox 1"/>
          <p:cNvSpPr txBox="1"/>
          <p:nvPr/>
        </p:nvSpPr>
        <p:spPr>
          <a:xfrm>
            <a:off x="1641669" y="4110442"/>
            <a:ext cx="6110886" cy="982320"/>
          </a:xfrm>
          <a:prstGeom prst="rect">
            <a:avLst/>
          </a:prstGeom>
          <a:noFill/>
        </p:spPr>
        <p:txBody>
          <a:bodyPr wrap="square" rtlCol="0">
            <a:spAutoFit/>
          </a:bodyPr>
          <a:lstStyle/>
          <a:p>
            <a:pPr marL="274320" indent="-365760">
              <a:lnSpc>
                <a:spcPct val="90000"/>
              </a:lnSpc>
            </a:pPr>
            <a:r>
              <a:rPr lang="en-US" b="1" dirty="0"/>
              <a:t>*   </a:t>
            </a:r>
            <a:r>
              <a:rPr lang="en-US" dirty="0"/>
              <a:t> </a:t>
            </a:r>
            <a:r>
              <a:rPr lang="en-US" sz="1400" b="1" dirty="0"/>
              <a:t>Western Law JD student Matthew </a:t>
            </a:r>
            <a:r>
              <a:rPr lang="en-US" sz="1400" b="1" dirty="0" err="1"/>
              <a:t>Robertazzi</a:t>
            </a:r>
            <a:r>
              <a:rPr lang="en-US" sz="1400" b="1" dirty="0"/>
              <a:t> provided research assistance in the preparation of this presentation.</a:t>
            </a:r>
          </a:p>
          <a:p>
            <a:pPr marL="274320" indent="-365760">
              <a:lnSpc>
                <a:spcPct val="90000"/>
              </a:lnSpc>
            </a:pPr>
            <a:r>
              <a:rPr lang="en-US" dirty="0"/>
              <a:t>**  </a:t>
            </a:r>
            <a:r>
              <a:rPr lang="en-US" sz="1400" dirty="0"/>
              <a:t>This is a historically titled position at OLA: although called to the Ontario Bar and in good standing, Professor Wilkinson does not currently practice law.</a:t>
            </a:r>
          </a:p>
        </p:txBody>
      </p:sp>
      <p:sp>
        <p:nvSpPr>
          <p:cNvPr id="3" name="TextBox 2"/>
          <p:cNvSpPr txBox="1"/>
          <p:nvPr/>
        </p:nvSpPr>
        <p:spPr>
          <a:xfrm>
            <a:off x="0" y="461665"/>
            <a:ext cx="9248674" cy="369332"/>
          </a:xfrm>
          <a:prstGeom prst="rect">
            <a:avLst/>
          </a:prstGeom>
          <a:noFill/>
        </p:spPr>
        <p:txBody>
          <a:bodyPr wrap="none" rtlCol="0">
            <a:spAutoFit/>
          </a:bodyPr>
          <a:lstStyle/>
          <a:p>
            <a:r>
              <a:rPr lang="en-US" b="1" dirty="0"/>
              <a:t>January 30, </a:t>
            </a:r>
            <a:r>
              <a:rPr lang="en-US" b="1" dirty="0" smtClean="0"/>
              <a:t>2020 </a:t>
            </a:r>
            <a:r>
              <a:rPr lang="mr-IN" b="1" dirty="0" smtClean="0"/>
              <a:t>–</a:t>
            </a:r>
            <a:r>
              <a:rPr lang="en-US" b="1" dirty="0" smtClean="0"/>
              <a:t> including </a:t>
            </a:r>
            <a:r>
              <a:rPr lang="en-US" b="1" dirty="0" smtClean="0">
                <a:solidFill>
                  <a:srgbClr val="008000"/>
                </a:solidFill>
              </a:rPr>
              <a:t>*new* </a:t>
            </a:r>
            <a:r>
              <a:rPr lang="en-US" b="1" dirty="0" smtClean="0"/>
              <a:t>slides following up on questions answered during session</a:t>
            </a:r>
            <a:r>
              <a:rPr lang="mr-IN" b="1" dirty="0" smtClean="0"/>
              <a:t>…</a:t>
            </a:r>
            <a:endParaRPr lang="en-US" b="1" dirty="0"/>
          </a:p>
        </p:txBody>
      </p:sp>
      <p:sp>
        <p:nvSpPr>
          <p:cNvPr id="4" name="TextBox 3"/>
          <p:cNvSpPr txBox="1"/>
          <p:nvPr/>
        </p:nvSpPr>
        <p:spPr>
          <a:xfrm>
            <a:off x="0" y="6"/>
            <a:ext cx="3637684" cy="461665"/>
          </a:xfrm>
          <a:prstGeom prst="rect">
            <a:avLst/>
          </a:prstGeom>
          <a:noFill/>
        </p:spPr>
        <p:txBody>
          <a:bodyPr wrap="none" rtlCol="0">
            <a:spAutoFit/>
          </a:bodyPr>
          <a:lstStyle/>
          <a:p>
            <a:r>
              <a:rPr lang="en-US" sz="2400" b="1" dirty="0"/>
              <a:t>OLA </a:t>
            </a:r>
            <a:r>
              <a:rPr lang="en-US" sz="2400" b="1" dirty="0" err="1"/>
              <a:t>Superconference</a:t>
            </a:r>
            <a:r>
              <a:rPr lang="en-US" sz="2400" b="1" dirty="0"/>
              <a:t> 2020</a:t>
            </a:r>
          </a:p>
        </p:txBody>
      </p:sp>
    </p:spTree>
    <p:extLst>
      <p:ext uri="{BB962C8B-B14F-4D97-AF65-F5344CB8AC3E}">
        <p14:creationId xmlns:p14="http://schemas.microsoft.com/office/powerpoint/2010/main" val="3855829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611" y="224440"/>
            <a:ext cx="8229600" cy="662702"/>
          </a:xfrm>
        </p:spPr>
        <p:txBody>
          <a:bodyPr>
            <a:noAutofit/>
          </a:bodyPr>
          <a:lstStyle/>
          <a:p>
            <a:r>
              <a:rPr lang="en-US" b="1" dirty="0"/>
              <a:t>B. Copyright at the United Nations</a:t>
            </a:r>
            <a:endParaRPr lang="en-US" sz="2400" dirty="0"/>
          </a:p>
        </p:txBody>
      </p:sp>
      <p:sp>
        <p:nvSpPr>
          <p:cNvPr id="3" name="Content Placeholder 2"/>
          <p:cNvSpPr>
            <a:spLocks noGrp="1"/>
          </p:cNvSpPr>
          <p:nvPr>
            <p:ph idx="1"/>
          </p:nvPr>
        </p:nvSpPr>
        <p:spPr>
          <a:xfrm>
            <a:off x="278611" y="1201622"/>
            <a:ext cx="7951614" cy="3691890"/>
          </a:xfrm>
        </p:spPr>
        <p:txBody>
          <a:bodyPr>
            <a:normAutofit/>
          </a:bodyPr>
          <a:lstStyle/>
          <a:p>
            <a:pPr marL="857250" lvl="1" indent="-457200">
              <a:buFont typeface="+mj-lt"/>
              <a:buAutoNum type="alphaLcParenR"/>
            </a:pPr>
            <a:r>
              <a:rPr lang="en-US" sz="2400" dirty="0"/>
              <a:t> </a:t>
            </a:r>
            <a:r>
              <a:rPr lang="en-US" sz="2400" i="1" dirty="0"/>
              <a:t>Marrakesh Treaty</a:t>
            </a:r>
            <a:r>
              <a:rPr lang="mr-IN" sz="2400" i="1" dirty="0"/>
              <a:t>…</a:t>
            </a:r>
            <a:r>
              <a:rPr lang="en-CA" sz="2400" i="1" dirty="0"/>
              <a:t> For </a:t>
            </a:r>
            <a:r>
              <a:rPr lang="mr-IN" sz="2400" i="1" dirty="0"/>
              <a:t>…</a:t>
            </a:r>
            <a:r>
              <a:rPr lang="en-CA" sz="2400" i="1" dirty="0"/>
              <a:t> Blind, Visually Impaired or Otherwise Print Disabled </a:t>
            </a:r>
            <a:r>
              <a:rPr lang="en-CA" sz="2400" dirty="0"/>
              <a:t>(Marrakesh VIP Treaty)</a:t>
            </a:r>
          </a:p>
          <a:p>
            <a:pPr marL="857250" lvl="1" indent="-457200">
              <a:buFont typeface="+mj-lt"/>
              <a:buAutoNum type="alphaLcParenR"/>
            </a:pPr>
            <a:r>
              <a:rPr lang="en-CA" sz="2400" dirty="0"/>
              <a:t>Efforts at WIPO’s Subcommittee on Copyright and Related Rights toward a Treaty on Limitations for Libraries and Archives</a:t>
            </a:r>
          </a:p>
          <a:p>
            <a:pPr marL="857250" lvl="1" indent="-457200">
              <a:buFont typeface="+mj-lt"/>
              <a:buAutoNum type="alphaLcParenR"/>
            </a:pPr>
            <a:r>
              <a:rPr lang="en-CA" sz="2400" dirty="0"/>
              <a:t>On the other hand, progress on limitations and exceptions for non-profit libraries on the trade side</a:t>
            </a:r>
            <a:r>
              <a:rPr lang="mr-IN" sz="2400" dirty="0"/>
              <a:t>…</a:t>
            </a:r>
            <a:endParaRPr lang="en-US" sz="2400" dirty="0"/>
          </a:p>
          <a:p>
            <a:endParaRPr lang="en-US" sz="2400" dirty="0"/>
          </a:p>
        </p:txBody>
      </p:sp>
    </p:spTree>
    <p:extLst>
      <p:ext uri="{BB962C8B-B14F-4D97-AF65-F5344CB8AC3E}">
        <p14:creationId xmlns:p14="http://schemas.microsoft.com/office/powerpoint/2010/main" val="3757641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148" y="160261"/>
            <a:ext cx="8600652" cy="662702"/>
          </a:xfrm>
        </p:spPr>
        <p:txBody>
          <a:bodyPr>
            <a:normAutofit fontScale="90000"/>
          </a:bodyPr>
          <a:lstStyle/>
          <a:p>
            <a:pPr lvl="1" algn="l" defTabSz="457200" rtl="0">
              <a:spcBef>
                <a:spcPct val="0"/>
              </a:spcBef>
            </a:pPr>
            <a:r>
              <a:rPr lang="en-US" sz="3100" b="1" dirty="0">
                <a:solidFill>
                  <a:schemeClr val="accent1">
                    <a:lumMod val="75000"/>
                  </a:schemeClr>
                </a:solidFill>
              </a:rPr>
              <a:t>a</a:t>
            </a:r>
            <a:r>
              <a:rPr lang="en-US" sz="3100" dirty="0">
                <a:solidFill>
                  <a:schemeClr val="accent1">
                    <a:lumMod val="75000"/>
                  </a:schemeClr>
                </a:solidFill>
              </a:rPr>
              <a:t>) </a:t>
            </a:r>
            <a:r>
              <a:rPr lang="en-US" sz="2800" b="1" dirty="0">
                <a:solidFill>
                  <a:schemeClr val="accent1">
                    <a:lumMod val="75000"/>
                  </a:schemeClr>
                </a:solidFill>
              </a:rPr>
              <a:t>Marrakesh VIP Treaty</a:t>
            </a:r>
            <a:r>
              <a:rPr lang="en-CA" b="1" dirty="0">
                <a:solidFill>
                  <a:schemeClr val="accent1">
                    <a:lumMod val="75000"/>
                  </a:schemeClr>
                </a:solidFill>
              </a:rPr>
              <a:t/>
            </a:r>
            <a:br>
              <a:rPr lang="en-CA" b="1" dirty="0">
                <a:solidFill>
                  <a:schemeClr val="accent1">
                    <a:lumMod val="75000"/>
                  </a:schemeClr>
                </a:solidFill>
              </a:rPr>
            </a:br>
            <a:endParaRPr lang="en-US" b="1" dirty="0">
              <a:solidFill>
                <a:schemeClr val="accent1">
                  <a:lumMod val="75000"/>
                </a:schemeClr>
              </a:solidFill>
            </a:endParaRPr>
          </a:p>
        </p:txBody>
      </p:sp>
      <p:sp>
        <p:nvSpPr>
          <p:cNvPr id="3" name="Content Placeholder 2"/>
          <p:cNvSpPr>
            <a:spLocks noGrp="1"/>
          </p:cNvSpPr>
          <p:nvPr>
            <p:ph idx="1"/>
          </p:nvPr>
        </p:nvSpPr>
        <p:spPr>
          <a:xfrm>
            <a:off x="443441" y="642422"/>
            <a:ext cx="8648799" cy="4552834"/>
          </a:xfrm>
        </p:spPr>
        <p:txBody>
          <a:bodyPr>
            <a:normAutofit fontScale="47500" lnSpcReduction="20000"/>
          </a:bodyPr>
          <a:lstStyle/>
          <a:p>
            <a:pPr marL="0" indent="0">
              <a:lnSpc>
                <a:spcPct val="120000"/>
              </a:lnSpc>
              <a:buNone/>
            </a:pPr>
            <a:r>
              <a:rPr lang="en-US" sz="1800" dirty="0">
                <a:hlinkClick r:id="rId2"/>
              </a:rPr>
              <a:t>https://www.wipo.int/marrakesh_treaty/en/</a:t>
            </a:r>
            <a:endParaRPr lang="en-US" sz="1800" dirty="0"/>
          </a:p>
          <a:p>
            <a:pPr>
              <a:lnSpc>
                <a:spcPct val="120000"/>
              </a:lnSpc>
            </a:pPr>
            <a:r>
              <a:rPr lang="en-US" sz="2900" dirty="0">
                <a:solidFill>
                  <a:srgbClr val="000090"/>
                </a:solidFill>
              </a:rPr>
              <a:t>Two years ago, the </a:t>
            </a:r>
            <a:r>
              <a:rPr lang="en-US" sz="2900" b="1" dirty="0">
                <a:solidFill>
                  <a:srgbClr val="008000"/>
                </a:solidFill>
              </a:rPr>
              <a:t>European Union </a:t>
            </a:r>
            <a:r>
              <a:rPr lang="en-US" sz="2900" dirty="0"/>
              <a:t>ratified the Treaty (October 2018), bringing </a:t>
            </a:r>
            <a:r>
              <a:rPr lang="en-US" sz="2900" b="1" dirty="0">
                <a:solidFill>
                  <a:srgbClr val="238227"/>
                </a:solidFill>
              </a:rPr>
              <a:t>28</a:t>
            </a:r>
            <a:r>
              <a:rPr lang="en-US" sz="2900" dirty="0"/>
              <a:t> countries with its signing, and bringing </a:t>
            </a:r>
            <a:r>
              <a:rPr lang="en-US" sz="2900" b="1" i="1" dirty="0"/>
              <a:t>Marrakesh</a:t>
            </a:r>
            <a:r>
              <a:rPr lang="en-US" sz="2900" dirty="0"/>
              <a:t> into force in the</a:t>
            </a:r>
            <a:r>
              <a:rPr lang="en-US" sz="2900" b="1" dirty="0"/>
              <a:t> EU </a:t>
            </a:r>
            <a:r>
              <a:rPr lang="en-US" sz="2900" dirty="0"/>
              <a:t>January 1, 2019.</a:t>
            </a:r>
          </a:p>
          <a:p>
            <a:pPr>
              <a:lnSpc>
                <a:spcPct val="120000"/>
              </a:lnSpc>
            </a:pPr>
            <a:r>
              <a:rPr lang="en-US" sz="2900" dirty="0"/>
              <a:t> From just over 70 countries covered by </a:t>
            </a:r>
            <a:r>
              <a:rPr lang="en-US" sz="2900" b="1" i="1" dirty="0"/>
              <a:t>Marrakesh</a:t>
            </a:r>
            <a:r>
              <a:rPr lang="en-US" sz="2900" dirty="0"/>
              <a:t> as at last year’s OLA Copyright Update 2019, there are currently </a:t>
            </a:r>
            <a:r>
              <a:rPr lang="en-US" sz="2900" b="1" dirty="0"/>
              <a:t>89</a:t>
            </a:r>
            <a:r>
              <a:rPr lang="en-US" sz="2900" dirty="0"/>
              <a:t> countries covered by </a:t>
            </a:r>
            <a:r>
              <a:rPr lang="en-US" sz="2900" b="1" i="1" dirty="0"/>
              <a:t>Marrakesh</a:t>
            </a:r>
            <a:r>
              <a:rPr lang="en-US" sz="2900" dirty="0"/>
              <a:t> (though more have signed it but not yet ratified it)   </a:t>
            </a:r>
          </a:p>
          <a:p>
            <a:pPr>
              <a:lnSpc>
                <a:spcPct val="120000"/>
              </a:lnSpc>
            </a:pPr>
            <a:r>
              <a:rPr lang="en-US" sz="2900" dirty="0"/>
              <a:t>The </a:t>
            </a:r>
            <a:r>
              <a:rPr lang="en-US" sz="2900" b="1" dirty="0">
                <a:solidFill>
                  <a:srgbClr val="C00000"/>
                </a:solidFill>
              </a:rPr>
              <a:t>United Kingdom </a:t>
            </a:r>
            <a:r>
              <a:rPr lang="en-US" sz="2900" dirty="0"/>
              <a:t>is leaving the</a:t>
            </a:r>
            <a:r>
              <a:rPr lang="en-US" sz="2900" b="1" dirty="0"/>
              <a:t> EU </a:t>
            </a:r>
            <a:r>
              <a:rPr lang="en-US" sz="2900" dirty="0"/>
              <a:t>tomorrow, reducing the number of countries covered by one, to </a:t>
            </a:r>
            <a:r>
              <a:rPr lang="en-US" sz="2900" b="1" dirty="0"/>
              <a:t>88</a:t>
            </a:r>
            <a:r>
              <a:rPr lang="en-US" sz="2900" dirty="0"/>
              <a:t>, BUT the </a:t>
            </a:r>
            <a:r>
              <a:rPr lang="en-US" sz="2900" b="1" dirty="0">
                <a:solidFill>
                  <a:srgbClr val="C00000"/>
                </a:solidFill>
              </a:rPr>
              <a:t>UK</a:t>
            </a:r>
            <a:r>
              <a:rPr lang="en-US" sz="2900" dirty="0"/>
              <a:t> signed Marrakesh on its own on June 28, 2013 and now needs only to ratify it to bring the number of active </a:t>
            </a:r>
            <a:r>
              <a:rPr lang="en-US" sz="2900" b="1" i="1" dirty="0"/>
              <a:t>Marrakesh</a:t>
            </a:r>
            <a:r>
              <a:rPr lang="en-US" sz="2900" dirty="0"/>
              <a:t> participants up to 89 again!</a:t>
            </a:r>
          </a:p>
          <a:p>
            <a:pPr>
              <a:lnSpc>
                <a:spcPct val="120000"/>
              </a:lnSpc>
            </a:pPr>
            <a:r>
              <a:rPr lang="en-US" sz="2900" dirty="0"/>
              <a:t>Associated with the </a:t>
            </a:r>
            <a:r>
              <a:rPr lang="en-US" sz="2900" i="1" dirty="0"/>
              <a:t>Marrakesh Treaty </a:t>
            </a:r>
            <a:r>
              <a:rPr lang="en-US" sz="2900" dirty="0"/>
              <a:t>is the ABC Accessible Books Consortium (</a:t>
            </a:r>
            <a:r>
              <a:rPr lang="en-US" sz="2900" b="1" dirty="0">
                <a:solidFill>
                  <a:schemeClr val="tx1"/>
                </a:solidFill>
              </a:rPr>
              <a:t>ABC</a:t>
            </a:r>
            <a:r>
              <a:rPr lang="en-US" sz="2900" dirty="0"/>
              <a:t>), a public private partnership organization led by WIPO (the UN’s World Intellectual Property Organization) that is facilitating the exchange of accessible materials between countries.</a:t>
            </a:r>
          </a:p>
          <a:p>
            <a:pPr marL="400050" lvl="1" indent="0">
              <a:lnSpc>
                <a:spcPct val="120000"/>
              </a:lnSpc>
              <a:spcBef>
                <a:spcPts val="300"/>
              </a:spcBef>
              <a:buNone/>
            </a:pPr>
            <a:r>
              <a:rPr lang="en-US" sz="2100" dirty="0">
                <a:hlinkClick r:id="rId3"/>
              </a:rPr>
              <a:t>https://www.accessiblebooksconsortium.org/portal/en/index.html</a:t>
            </a:r>
            <a:endParaRPr lang="en-US" sz="2100" dirty="0"/>
          </a:p>
          <a:p>
            <a:pPr>
              <a:lnSpc>
                <a:spcPct val="120000"/>
              </a:lnSpc>
            </a:pPr>
            <a:r>
              <a:rPr lang="en-US" sz="2900" dirty="0"/>
              <a:t>Last year we noted that there were only 415,000 titles accessible through </a:t>
            </a:r>
            <a:r>
              <a:rPr lang="en-US" sz="2900" b="1" dirty="0">
                <a:solidFill>
                  <a:schemeClr val="tx1"/>
                </a:solidFill>
              </a:rPr>
              <a:t>ABC</a:t>
            </a:r>
            <a:r>
              <a:rPr lang="en-US" sz="2900" dirty="0"/>
              <a:t> and that this represented less than 10% of all published material</a:t>
            </a:r>
            <a:r>
              <a:rPr lang="mr-IN" sz="2900" dirty="0"/>
              <a:t>…</a:t>
            </a:r>
            <a:r>
              <a:rPr lang="en-US" sz="2900" dirty="0"/>
              <a:t> </a:t>
            </a:r>
            <a:r>
              <a:rPr lang="en-US" sz="2900" b="1" dirty="0">
                <a:solidFill>
                  <a:srgbClr val="25901E"/>
                </a:solidFill>
              </a:rPr>
              <a:t>This year </a:t>
            </a:r>
            <a:r>
              <a:rPr lang="en-US" sz="2900" dirty="0">
                <a:solidFill>
                  <a:schemeClr val="tx1"/>
                </a:solidFill>
              </a:rPr>
              <a:t>ABC</a:t>
            </a:r>
            <a:r>
              <a:rPr lang="en-US" sz="2900" b="1" dirty="0">
                <a:solidFill>
                  <a:srgbClr val="25901E"/>
                </a:solidFill>
              </a:rPr>
              <a:t> is reporting 540,000 titles accessible </a:t>
            </a:r>
            <a:r>
              <a:rPr lang="mr-IN" sz="2900" b="1" dirty="0">
                <a:solidFill>
                  <a:srgbClr val="25901E"/>
                </a:solidFill>
              </a:rPr>
              <a:t>–</a:t>
            </a:r>
            <a:r>
              <a:rPr lang="en-US" sz="2900" b="1" dirty="0">
                <a:solidFill>
                  <a:srgbClr val="25901E"/>
                </a:solidFill>
              </a:rPr>
              <a:t> a 30% increase over last year’s total</a:t>
            </a:r>
          </a:p>
        </p:txBody>
      </p:sp>
    </p:spTree>
    <p:extLst>
      <p:ext uri="{BB962C8B-B14F-4D97-AF65-F5344CB8AC3E}">
        <p14:creationId xmlns:p14="http://schemas.microsoft.com/office/powerpoint/2010/main" val="2569208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WIPO’s SCCR on Limitations for Libraries</a:t>
            </a:r>
          </a:p>
        </p:txBody>
      </p:sp>
      <p:sp>
        <p:nvSpPr>
          <p:cNvPr id="3" name="Content Placeholder 2"/>
          <p:cNvSpPr>
            <a:spLocks noGrp="1"/>
          </p:cNvSpPr>
          <p:nvPr>
            <p:ph idx="1"/>
          </p:nvPr>
        </p:nvSpPr>
        <p:spPr>
          <a:xfrm>
            <a:off x="248040" y="1035170"/>
            <a:ext cx="8721091" cy="4116955"/>
          </a:xfrm>
        </p:spPr>
        <p:txBody>
          <a:bodyPr>
            <a:normAutofit/>
          </a:bodyPr>
          <a:lstStyle/>
          <a:p>
            <a:r>
              <a:rPr lang="en-US" dirty="0"/>
              <a:t>The prospect of a </a:t>
            </a:r>
            <a:r>
              <a:rPr lang="en-US" dirty="0">
                <a:solidFill>
                  <a:schemeClr val="accent1">
                    <a:lumMod val="75000"/>
                  </a:schemeClr>
                </a:solidFill>
              </a:rPr>
              <a:t>UN</a:t>
            </a:r>
            <a:r>
              <a:rPr lang="en-US" dirty="0"/>
              <a:t> </a:t>
            </a:r>
            <a:r>
              <a:rPr lang="en-US" b="1" dirty="0"/>
              <a:t>T</a:t>
            </a:r>
            <a:r>
              <a:rPr lang="en-US" dirty="0"/>
              <a:t>reaty dealing with limitations and exceptions to copyright for  </a:t>
            </a:r>
            <a:r>
              <a:rPr lang="en-US" b="1" dirty="0"/>
              <a:t>L</a:t>
            </a:r>
            <a:r>
              <a:rPr lang="en-US" dirty="0"/>
              <a:t>ibraries, </a:t>
            </a:r>
            <a:r>
              <a:rPr lang="en-US" b="1" dirty="0"/>
              <a:t>A</a:t>
            </a:r>
            <a:r>
              <a:rPr lang="en-US" dirty="0"/>
              <a:t>rchives and </a:t>
            </a:r>
            <a:r>
              <a:rPr lang="en-US" b="1" dirty="0"/>
              <a:t>M</a:t>
            </a:r>
            <a:r>
              <a:rPr lang="en-US" dirty="0"/>
              <a:t>useums (“</a:t>
            </a:r>
            <a:r>
              <a:rPr lang="en-US" b="1" dirty="0"/>
              <a:t>TLAM</a:t>
            </a:r>
            <a:r>
              <a:rPr lang="en-US" dirty="0"/>
              <a:t>”), after more than a decade of effort, remains an active part of the United Nation’s agenda</a:t>
            </a:r>
          </a:p>
          <a:p>
            <a:r>
              <a:rPr lang="en-US" dirty="0"/>
              <a:t>While little progress has been made in the formal process of treaty-making…</a:t>
            </a:r>
          </a:p>
          <a:p>
            <a:pPr lvl="1">
              <a:spcBef>
                <a:spcPts val="1200"/>
              </a:spcBef>
            </a:pPr>
            <a:r>
              <a:rPr lang="en-US" dirty="0"/>
              <a:t>There were two meetings of the World Intellectual Property Organization (</a:t>
            </a:r>
            <a:r>
              <a:rPr lang="en-US" b="1" dirty="0"/>
              <a:t>WIPO</a:t>
            </a:r>
            <a:r>
              <a:rPr lang="en-US" dirty="0"/>
              <a:t>) </a:t>
            </a:r>
            <a:r>
              <a:rPr lang="en-US" b="1" dirty="0"/>
              <a:t>S</a:t>
            </a:r>
            <a:r>
              <a:rPr lang="en-US" dirty="0"/>
              <a:t>ub-</a:t>
            </a:r>
            <a:r>
              <a:rPr lang="en-US" b="1" dirty="0"/>
              <a:t>C</a:t>
            </a:r>
            <a:r>
              <a:rPr lang="en-US" dirty="0"/>
              <a:t>ommittee on </a:t>
            </a:r>
            <a:r>
              <a:rPr lang="en-US" b="1" dirty="0"/>
              <a:t>C</a:t>
            </a:r>
            <a:r>
              <a:rPr lang="en-US" dirty="0"/>
              <a:t>opyright and </a:t>
            </a:r>
            <a:r>
              <a:rPr lang="en-US" b="1" dirty="0"/>
              <a:t>R</a:t>
            </a:r>
            <a:r>
              <a:rPr lang="en-US" dirty="0"/>
              <a:t>elated Rights (</a:t>
            </a:r>
            <a:r>
              <a:rPr lang="en-US" b="1" dirty="0">
                <a:solidFill>
                  <a:schemeClr val="accent1">
                    <a:lumMod val="75000"/>
                  </a:schemeClr>
                </a:solidFill>
              </a:rPr>
              <a:t>SCCR</a:t>
            </a:r>
            <a:r>
              <a:rPr lang="en-US" dirty="0"/>
              <a:t>) last year (the 38</a:t>
            </a:r>
            <a:r>
              <a:rPr lang="en-US" baseline="30000" dirty="0"/>
              <a:t>th</a:t>
            </a:r>
            <a:r>
              <a:rPr lang="en-US" dirty="0"/>
              <a:t> and 39</a:t>
            </a:r>
            <a:r>
              <a:rPr lang="en-US" baseline="30000" dirty="0"/>
              <a:t>th</a:t>
            </a:r>
            <a:r>
              <a:rPr lang="en-US" dirty="0"/>
              <a:t>) and </a:t>
            </a:r>
            <a:r>
              <a:rPr lang="en-US" b="1" dirty="0">
                <a:solidFill>
                  <a:schemeClr val="accent2"/>
                </a:solidFill>
              </a:rPr>
              <a:t>before the 39</a:t>
            </a:r>
            <a:r>
              <a:rPr lang="en-US" b="1" baseline="30000" dirty="0">
                <a:solidFill>
                  <a:schemeClr val="accent2"/>
                </a:solidFill>
              </a:rPr>
              <a:t>th</a:t>
            </a:r>
            <a:r>
              <a:rPr lang="en-US" b="1" dirty="0">
                <a:solidFill>
                  <a:schemeClr val="accent2"/>
                </a:solidFill>
              </a:rPr>
              <a:t> meeting (October 2019) there was an entire two-day conference devoted to consideration of “TLAM”</a:t>
            </a:r>
            <a:r>
              <a:rPr lang="en-US" dirty="0"/>
              <a:t>.  </a:t>
            </a:r>
          </a:p>
          <a:p>
            <a:pPr lvl="2">
              <a:spcBef>
                <a:spcPts val="300"/>
              </a:spcBef>
            </a:pPr>
            <a:r>
              <a:rPr lang="en-US" dirty="0"/>
              <a:t>See the report on the conference prepared by the International Federation of Libraries and Associations (</a:t>
            </a:r>
            <a:r>
              <a:rPr lang="en-US" b="1" dirty="0"/>
              <a:t>IFLA</a:t>
            </a:r>
            <a:r>
              <a:rPr lang="en-US" dirty="0"/>
              <a:t>) here: </a:t>
            </a:r>
          </a:p>
          <a:p>
            <a:pPr marL="1314450" lvl="3" indent="0">
              <a:spcBef>
                <a:spcPts val="300"/>
              </a:spcBef>
              <a:buNone/>
            </a:pPr>
            <a:r>
              <a:rPr lang="en-US" sz="1000" dirty="0">
                <a:hlinkClick r:id="rId2"/>
              </a:rPr>
              <a:t>https://ifla.org/files/assets/hq/topics/exceptions-limitations/documents/wipo_international_conference.pdf</a:t>
            </a:r>
            <a:endParaRPr lang="en-US" sz="1000" dirty="0"/>
          </a:p>
          <a:p>
            <a:pPr lvl="1">
              <a:spcBef>
                <a:spcPts val="1200"/>
              </a:spcBef>
            </a:pPr>
            <a:r>
              <a:rPr lang="en-US" b="1" dirty="0">
                <a:solidFill>
                  <a:srgbClr val="25901E"/>
                </a:solidFill>
              </a:rPr>
              <a:t>The next (40</a:t>
            </a:r>
            <a:r>
              <a:rPr lang="en-US" b="1" baseline="30000" dirty="0">
                <a:solidFill>
                  <a:srgbClr val="25901E"/>
                </a:solidFill>
              </a:rPr>
              <a:t>th</a:t>
            </a:r>
            <a:r>
              <a:rPr lang="en-US" b="1" dirty="0">
                <a:solidFill>
                  <a:srgbClr val="25901E"/>
                </a:solidFill>
              </a:rPr>
              <a:t>) SCCR will be held in Geneva June 29-July 3, 2020.</a:t>
            </a:r>
          </a:p>
        </p:txBody>
      </p:sp>
    </p:spTree>
    <p:extLst>
      <p:ext uri="{BB962C8B-B14F-4D97-AF65-F5344CB8AC3E}">
        <p14:creationId xmlns:p14="http://schemas.microsoft.com/office/powerpoint/2010/main" val="2031413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2702"/>
          </a:xfrm>
        </p:spPr>
        <p:txBody>
          <a:bodyPr>
            <a:normAutofit fontScale="90000"/>
          </a:bodyPr>
          <a:lstStyle/>
          <a:p>
            <a:pPr marL="360363" lvl="1" indent="-360363" algn="l" defTabSz="457200" rtl="0">
              <a:spcBef>
                <a:spcPct val="0"/>
              </a:spcBef>
            </a:pPr>
            <a:r>
              <a:rPr lang="en-CA" sz="2400" b="1" dirty="0">
                <a:solidFill>
                  <a:schemeClr val="accent1">
                    <a:lumMod val="75000"/>
                  </a:schemeClr>
                </a:solidFill>
              </a:rPr>
              <a:t>c) On the other hand, progress is being made on limitations and exceptions for non-profit libraries on the </a:t>
            </a:r>
            <a:r>
              <a:rPr lang="en-CA" sz="2400" b="1" u="sng" dirty="0">
                <a:solidFill>
                  <a:schemeClr val="accent1">
                    <a:lumMod val="75000"/>
                  </a:schemeClr>
                </a:solidFill>
              </a:rPr>
              <a:t>trade</a:t>
            </a:r>
            <a:r>
              <a:rPr lang="en-CA" sz="2400" b="1" dirty="0">
                <a:solidFill>
                  <a:schemeClr val="accent1">
                    <a:lumMod val="75000"/>
                  </a:schemeClr>
                </a:solidFill>
              </a:rPr>
              <a:t> side</a:t>
            </a:r>
            <a:r>
              <a:rPr lang="mr-IN" sz="2400" b="1" dirty="0">
                <a:solidFill>
                  <a:schemeClr val="accent1">
                    <a:lumMod val="75000"/>
                  </a:schemeClr>
                </a:solidFill>
              </a:rPr>
              <a:t>…</a:t>
            </a:r>
            <a:endParaRPr lang="en-US" b="1" dirty="0">
              <a:solidFill>
                <a:schemeClr val="accent1">
                  <a:lumMod val="75000"/>
                </a:schemeClr>
              </a:solidFill>
            </a:endParaRPr>
          </a:p>
        </p:txBody>
      </p:sp>
      <p:sp>
        <p:nvSpPr>
          <p:cNvPr id="3" name="Content Placeholder 2"/>
          <p:cNvSpPr>
            <a:spLocks noGrp="1"/>
          </p:cNvSpPr>
          <p:nvPr>
            <p:ph idx="1"/>
          </p:nvPr>
        </p:nvSpPr>
        <p:spPr>
          <a:xfrm>
            <a:off x="660399" y="905774"/>
            <a:ext cx="8121291" cy="4077465"/>
          </a:xfrm>
        </p:spPr>
        <p:txBody>
          <a:bodyPr>
            <a:normAutofit fontScale="77500" lnSpcReduction="20000"/>
          </a:bodyPr>
          <a:lstStyle/>
          <a:p>
            <a:pPr marL="0" indent="0">
              <a:lnSpc>
                <a:spcPct val="120000"/>
              </a:lnSpc>
              <a:buNone/>
            </a:pPr>
            <a:r>
              <a:rPr lang="en-US" dirty="0"/>
              <a:t>Although progress is slow through the UN, on the </a:t>
            </a:r>
            <a:r>
              <a:rPr lang="en-US" b="1" dirty="0"/>
              <a:t>trade side</a:t>
            </a:r>
            <a:r>
              <a:rPr lang="en-US" dirty="0"/>
              <a:t>, with the </a:t>
            </a:r>
            <a:r>
              <a:rPr lang="en-US" b="1" dirty="0"/>
              <a:t>2019 CUSMA/ACEUM/T-MEC/USMCA </a:t>
            </a:r>
            <a:r>
              <a:rPr lang="en-US" dirty="0"/>
              <a:t>signed (as we have just discussed), the whole of North America is heading into a trade commitment that recognizes principles of  limitations and exceptions related to copyright matters for libraries, archives, educational institutions and (for the most part) museums that are non-profit</a:t>
            </a:r>
            <a:r>
              <a:rPr lang="en-CA" dirty="0"/>
              <a:t>:</a:t>
            </a:r>
          </a:p>
          <a:p>
            <a:pPr lvl="2">
              <a:lnSpc>
                <a:spcPct val="120000"/>
              </a:lnSpc>
            </a:pPr>
            <a:r>
              <a:rPr lang="en-CA" dirty="0"/>
              <a:t>Art 20.66 (1): provides criminal procedures and penalties for TPM circumvention shall be applied by member countries except against non-profit libraries, archives, museums, or educational institutions.</a:t>
            </a:r>
          </a:p>
          <a:p>
            <a:pPr lvl="2">
              <a:lnSpc>
                <a:spcPct val="120000"/>
              </a:lnSpc>
            </a:pPr>
            <a:r>
              <a:rPr lang="en-CA" dirty="0"/>
              <a:t>Art 20.66(4)(g): with respect to TPMs, limitations and exceptions can include access by non-profit libraries, archives or educational institutions for making acquisition decisions; </a:t>
            </a:r>
          </a:p>
          <a:p>
            <a:pPr lvl="2">
              <a:lnSpc>
                <a:spcPct val="120000"/>
              </a:lnSpc>
            </a:pPr>
            <a:r>
              <a:rPr lang="en-CA" dirty="0"/>
              <a:t>Art 20.67 (3): related to RMI, countries need not create criminal provisions against non-profit libraries, museums, archives or educational institutions;</a:t>
            </a:r>
          </a:p>
          <a:p>
            <a:pPr lvl="2">
              <a:lnSpc>
                <a:spcPct val="120000"/>
              </a:lnSpc>
            </a:pPr>
            <a:r>
              <a:rPr lang="en-CA" dirty="0"/>
              <a:t>Art 20.81 (18(b)) relating to Civil &amp; Administrative Procedures &amp; Remedies with respect to both TPMs and RMI, countries can provide that no damages will be available in civil proceedings against non-profit libraries, archives, or educational institutions. </a:t>
            </a:r>
            <a:endParaRPr lang="en-US" dirty="0"/>
          </a:p>
        </p:txBody>
      </p:sp>
    </p:spTree>
    <p:extLst>
      <p:ext uri="{BB962C8B-B14F-4D97-AF65-F5344CB8AC3E}">
        <p14:creationId xmlns:p14="http://schemas.microsoft.com/office/powerpoint/2010/main" val="3094907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699" y="157794"/>
            <a:ext cx="8229600" cy="662702"/>
          </a:xfrm>
        </p:spPr>
        <p:txBody>
          <a:bodyPr/>
          <a:lstStyle/>
          <a:p>
            <a:r>
              <a:rPr lang="en-US" dirty="0"/>
              <a:t>Outline:</a:t>
            </a:r>
          </a:p>
        </p:txBody>
      </p:sp>
      <p:sp>
        <p:nvSpPr>
          <p:cNvPr id="3" name="Content Placeholder 2"/>
          <p:cNvSpPr>
            <a:spLocks noGrp="1"/>
          </p:cNvSpPr>
          <p:nvPr>
            <p:ph idx="1"/>
          </p:nvPr>
        </p:nvSpPr>
        <p:spPr>
          <a:xfrm>
            <a:off x="320699" y="1494951"/>
            <a:ext cx="8880082" cy="2828053"/>
          </a:xfrm>
        </p:spPr>
        <p:txBody>
          <a:bodyPr>
            <a:noAutofit/>
          </a:bodyPr>
          <a:lstStyle/>
          <a:p>
            <a:pPr marL="514350" indent="-514350">
              <a:buFont typeface="+mj-lt"/>
              <a:buAutoNum type="alphaUcPeriod"/>
            </a:pPr>
            <a:r>
              <a:rPr lang="en-US" sz="2800" dirty="0">
                <a:solidFill>
                  <a:schemeClr val="bg1">
                    <a:lumMod val="50000"/>
                  </a:schemeClr>
                </a:solidFill>
              </a:rPr>
              <a:t>Copyright and International Trade </a:t>
            </a:r>
          </a:p>
          <a:p>
            <a:pPr marL="514350" indent="-514350">
              <a:buFont typeface="+mj-lt"/>
              <a:buAutoNum type="alphaUcPeriod"/>
            </a:pPr>
            <a:r>
              <a:rPr lang="en-US" sz="2800" dirty="0">
                <a:solidFill>
                  <a:schemeClr val="bg1">
                    <a:lumMod val="50000"/>
                  </a:schemeClr>
                </a:solidFill>
              </a:rPr>
              <a:t>Copyright at the United Nations</a:t>
            </a:r>
          </a:p>
          <a:p>
            <a:pPr marL="514350" indent="-514350">
              <a:buFont typeface="+mj-lt"/>
              <a:buAutoNum type="alphaUcPeriod"/>
            </a:pPr>
            <a:r>
              <a:rPr lang="en-US" sz="2800" b="1" dirty="0"/>
              <a:t>The Effect of “</a:t>
            </a:r>
            <a:r>
              <a:rPr lang="en-US" sz="2800" b="1" dirty="0" err="1"/>
              <a:t>Brexit</a:t>
            </a:r>
            <a:r>
              <a:rPr lang="en-US" sz="2800" b="1" dirty="0"/>
              <a:t>”</a:t>
            </a:r>
          </a:p>
          <a:p>
            <a:pPr marL="514350" indent="-514350">
              <a:buFont typeface="+mj-lt"/>
              <a:buAutoNum type="alphaUcPeriod"/>
            </a:pPr>
            <a:r>
              <a:rPr lang="en-US" sz="2800" dirty="0"/>
              <a:t>Copyright Litigation Update</a:t>
            </a:r>
          </a:p>
          <a:p>
            <a:pPr marL="514350" indent="-514350">
              <a:buFont typeface="+mj-lt"/>
              <a:buAutoNum type="alphaUcPeriod"/>
            </a:pPr>
            <a:r>
              <a:rPr lang="en-US" sz="2800" dirty="0"/>
              <a:t>Where are we on statutory reform of the </a:t>
            </a:r>
            <a:r>
              <a:rPr lang="en-US" sz="2800" i="1" dirty="0"/>
              <a:t>Copyright Act</a:t>
            </a:r>
            <a:r>
              <a:rPr lang="en-US" sz="2800" dirty="0"/>
              <a:t>?</a:t>
            </a:r>
          </a:p>
          <a:p>
            <a:pPr marL="457200" indent="-457200">
              <a:buAutoNum type="arabicPeriod" startAt="3"/>
            </a:pPr>
            <a:endParaRPr lang="en-US" sz="2800" dirty="0"/>
          </a:p>
        </p:txBody>
      </p:sp>
    </p:spTree>
    <p:extLst>
      <p:ext uri="{BB962C8B-B14F-4D97-AF65-F5344CB8AC3E}">
        <p14:creationId xmlns:p14="http://schemas.microsoft.com/office/powerpoint/2010/main" val="1971224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0005" y="-69648"/>
            <a:ext cx="8943995" cy="662702"/>
          </a:xfrm>
        </p:spPr>
        <p:txBody>
          <a:bodyPr>
            <a:normAutofit fontScale="90000"/>
          </a:bodyPr>
          <a:lstStyle/>
          <a:p>
            <a:r>
              <a:rPr lang="en-US" dirty="0"/>
              <a:t>C. The Effect of “</a:t>
            </a:r>
            <a:r>
              <a:rPr lang="en-US" dirty="0" err="1"/>
              <a:t>Brexit</a:t>
            </a:r>
            <a:r>
              <a:rPr lang="en-US" dirty="0"/>
              <a:t>”</a:t>
            </a:r>
            <a:r>
              <a:rPr lang="mr-IN" dirty="0"/>
              <a:t> </a:t>
            </a:r>
            <a:r>
              <a:rPr lang="en-CA" dirty="0"/>
              <a:t>		</a:t>
            </a:r>
            <a:r>
              <a:rPr lang="en-CA" dirty="0">
                <a:solidFill>
                  <a:srgbClr val="008000"/>
                </a:solidFill>
              </a:rPr>
              <a:t>TOMORROW</a:t>
            </a:r>
            <a:r>
              <a:rPr lang="en-US" dirty="0"/>
              <a:t> </a:t>
            </a:r>
            <a:r>
              <a:rPr lang="en-US" dirty="0">
                <a:solidFill>
                  <a:srgbClr val="008000"/>
                </a:solidFill>
              </a:rPr>
              <a:t>January 31, 2020!</a:t>
            </a:r>
          </a:p>
        </p:txBody>
      </p:sp>
      <p:sp>
        <p:nvSpPr>
          <p:cNvPr id="6" name="Content Placeholder 5"/>
          <p:cNvSpPr>
            <a:spLocks noGrp="1"/>
          </p:cNvSpPr>
          <p:nvPr>
            <p:ph idx="1"/>
          </p:nvPr>
        </p:nvSpPr>
        <p:spPr>
          <a:xfrm>
            <a:off x="379561" y="879894"/>
            <a:ext cx="8445261" cy="4157932"/>
          </a:xfrm>
        </p:spPr>
        <p:txBody>
          <a:bodyPr>
            <a:normAutofit fontScale="92500" lnSpcReduction="20000"/>
          </a:bodyPr>
          <a:lstStyle/>
          <a:p>
            <a:pPr marL="0" indent="0">
              <a:lnSpc>
                <a:spcPct val="120000"/>
              </a:lnSpc>
              <a:buNone/>
            </a:pPr>
            <a:r>
              <a:rPr lang="en-US" sz="2400" b="1" dirty="0"/>
              <a:t>On the United Kingdom’s own law:</a:t>
            </a:r>
          </a:p>
          <a:p>
            <a:pPr>
              <a:lnSpc>
                <a:spcPct val="110000"/>
              </a:lnSpc>
              <a:spcBef>
                <a:spcPts val="600"/>
              </a:spcBef>
            </a:pPr>
            <a:r>
              <a:rPr lang="en-US" dirty="0"/>
              <a:t>The copyright law of the European Union is becoming more and more restrictive in terms of permitted statutory users’ rights allowed in the domestic copyright laws of its member states: member states must implement the EU’s reforms by 7 June 2021.</a:t>
            </a:r>
          </a:p>
          <a:p>
            <a:pPr lvl="1">
              <a:lnSpc>
                <a:spcPct val="120000"/>
              </a:lnSpc>
            </a:pPr>
            <a:r>
              <a:rPr lang="en-US" dirty="0"/>
              <a:t>Controversy has surrounded especially Article 13 of the EU reform which requires member states of the EU to make it relatively difficult to upload copyrighted works to “online content sharing services” such as Facebook and YouTube (although there are exceptions permitted to be made “for purposes of quotation, criticism, review, caricature, parody and pastiche”)</a:t>
            </a:r>
          </a:p>
          <a:p>
            <a:pPr>
              <a:lnSpc>
                <a:spcPct val="120000"/>
              </a:lnSpc>
            </a:pPr>
            <a:r>
              <a:rPr lang="en-US" dirty="0"/>
              <a:t>The United Kingdom has already announced that it will </a:t>
            </a:r>
            <a:r>
              <a:rPr lang="en-US" b="1" u="sng" dirty="0"/>
              <a:t>not</a:t>
            </a:r>
            <a:r>
              <a:rPr lang="en-US" dirty="0"/>
              <a:t> implement the copyright law of the European Union post-</a:t>
            </a:r>
            <a:r>
              <a:rPr lang="en-US" dirty="0" err="1"/>
              <a:t>Brexit</a:t>
            </a:r>
            <a:r>
              <a:rPr lang="en-US" dirty="0"/>
              <a:t>:  </a:t>
            </a:r>
          </a:p>
          <a:p>
            <a:pPr lvl="1">
              <a:lnSpc>
                <a:spcPct val="120000"/>
              </a:lnSpc>
              <a:spcBef>
                <a:spcPts val="300"/>
              </a:spcBef>
            </a:pPr>
            <a:r>
              <a:rPr lang="en-US" sz="1500" i="1" dirty="0"/>
              <a:t>see BBC News, “Article 13: UK will not implement EU copyright law,” 24 January 2020</a:t>
            </a:r>
          </a:p>
          <a:p>
            <a:pPr lvl="1">
              <a:lnSpc>
                <a:spcPct val="120000"/>
              </a:lnSpc>
            </a:pPr>
            <a:endParaRPr lang="en-US" dirty="0"/>
          </a:p>
        </p:txBody>
      </p:sp>
    </p:spTree>
    <p:extLst>
      <p:ext uri="{BB962C8B-B14F-4D97-AF65-F5344CB8AC3E}">
        <p14:creationId xmlns:p14="http://schemas.microsoft.com/office/powerpoint/2010/main" val="606215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 The Effect of “</a:t>
            </a:r>
            <a:r>
              <a:rPr lang="en-US" dirty="0" err="1"/>
              <a:t>Brexit</a:t>
            </a:r>
            <a:r>
              <a:rPr lang="en-US" dirty="0"/>
              <a:t>” (cont’d)</a:t>
            </a:r>
          </a:p>
        </p:txBody>
      </p:sp>
      <p:sp>
        <p:nvSpPr>
          <p:cNvPr id="5" name="Text Placeholder 4"/>
          <p:cNvSpPr>
            <a:spLocks noGrp="1"/>
          </p:cNvSpPr>
          <p:nvPr>
            <p:ph type="body" idx="1"/>
          </p:nvPr>
        </p:nvSpPr>
        <p:spPr>
          <a:xfrm>
            <a:off x="457200" y="814337"/>
            <a:ext cx="4040188" cy="479822"/>
          </a:xfrm>
        </p:spPr>
        <p:txBody>
          <a:bodyPr>
            <a:normAutofit/>
          </a:bodyPr>
          <a:lstStyle/>
          <a:p>
            <a:r>
              <a:rPr lang="en-US" dirty="0"/>
              <a:t>In International Trade:</a:t>
            </a:r>
          </a:p>
        </p:txBody>
      </p:sp>
      <p:sp>
        <p:nvSpPr>
          <p:cNvPr id="6" name="Content Placeholder 5"/>
          <p:cNvSpPr>
            <a:spLocks noGrp="1"/>
          </p:cNvSpPr>
          <p:nvPr>
            <p:ph sz="half" idx="2"/>
          </p:nvPr>
        </p:nvSpPr>
        <p:spPr>
          <a:xfrm>
            <a:off x="277376" y="1302786"/>
            <a:ext cx="4152331" cy="3656789"/>
          </a:xfrm>
        </p:spPr>
        <p:txBody>
          <a:bodyPr>
            <a:normAutofit fontScale="85000" lnSpcReduction="10000"/>
          </a:bodyPr>
          <a:lstStyle/>
          <a:p>
            <a:pPr>
              <a:lnSpc>
                <a:spcPct val="120000"/>
              </a:lnSpc>
            </a:pPr>
            <a:r>
              <a:rPr lang="en-US" dirty="0"/>
              <a:t>From tomorrow, the UK is no longer in a trade agreement (other than </a:t>
            </a:r>
            <a:r>
              <a:rPr lang="en-US" b="1" dirty="0"/>
              <a:t>TRIPS</a:t>
            </a:r>
            <a:r>
              <a:rPr lang="en-US" dirty="0"/>
              <a:t>) with Canada (UK signed TRIPS Jan 1, 1995);</a:t>
            </a:r>
          </a:p>
          <a:p>
            <a:pPr>
              <a:lnSpc>
                <a:spcPct val="120000"/>
              </a:lnSpc>
            </a:pPr>
            <a:r>
              <a:rPr lang="en-US" dirty="0"/>
              <a:t>Specifically, from tomorrow, the UK is </a:t>
            </a:r>
            <a:r>
              <a:rPr lang="en-US" u="sng" dirty="0"/>
              <a:t>no</a:t>
            </a:r>
            <a:r>
              <a:rPr lang="en-US" dirty="0"/>
              <a:t> longer part of </a:t>
            </a:r>
            <a:r>
              <a:rPr lang="en-US" i="1" dirty="0">
                <a:solidFill>
                  <a:schemeClr val="accent2">
                    <a:lumMod val="75000"/>
                  </a:schemeClr>
                </a:solidFill>
              </a:rPr>
              <a:t>Canada-European Union Comprehensive Economic and Trade Agreement </a:t>
            </a:r>
            <a:r>
              <a:rPr lang="en-US" dirty="0">
                <a:solidFill>
                  <a:schemeClr val="accent2">
                    <a:lumMod val="75000"/>
                  </a:schemeClr>
                </a:solidFill>
              </a:rPr>
              <a:t>(</a:t>
            </a:r>
            <a:r>
              <a:rPr lang="en-US" b="1" dirty="0">
                <a:solidFill>
                  <a:schemeClr val="accent2">
                    <a:lumMod val="75000"/>
                  </a:schemeClr>
                </a:solidFill>
              </a:rPr>
              <a:t>CETA</a:t>
            </a:r>
            <a:r>
              <a:rPr lang="en-US" dirty="0">
                <a:solidFill>
                  <a:schemeClr val="accent2">
                    <a:lumMod val="75000"/>
                  </a:schemeClr>
                </a:solidFill>
              </a:rPr>
              <a:t>) (2016) </a:t>
            </a:r>
          </a:p>
          <a:p>
            <a:pPr>
              <a:lnSpc>
                <a:spcPct val="120000"/>
              </a:lnSpc>
            </a:pPr>
            <a:r>
              <a:rPr lang="en-US" dirty="0"/>
              <a:t>The UK and Canada are free to enter into any trade agreement involving copyright that the two countries see fit to join</a:t>
            </a:r>
            <a:r>
              <a:rPr lang="mr-IN" dirty="0"/>
              <a:t>…</a:t>
            </a:r>
            <a:endParaRPr lang="en-US" dirty="0"/>
          </a:p>
        </p:txBody>
      </p:sp>
      <p:sp>
        <p:nvSpPr>
          <p:cNvPr id="7" name="Text Placeholder 6"/>
          <p:cNvSpPr>
            <a:spLocks noGrp="1"/>
          </p:cNvSpPr>
          <p:nvPr>
            <p:ph type="body" sz="quarter" idx="3"/>
          </p:nvPr>
        </p:nvSpPr>
        <p:spPr>
          <a:xfrm>
            <a:off x="4744012" y="822964"/>
            <a:ext cx="4356863" cy="479822"/>
          </a:xfrm>
        </p:spPr>
        <p:txBody>
          <a:bodyPr>
            <a:normAutofit fontScale="92500"/>
          </a:bodyPr>
          <a:lstStyle/>
          <a:p>
            <a:r>
              <a:rPr lang="en-US" dirty="0"/>
              <a:t>On Copyright at the United Nations:</a:t>
            </a:r>
          </a:p>
        </p:txBody>
      </p:sp>
      <p:sp>
        <p:nvSpPr>
          <p:cNvPr id="8" name="Content Placeholder 7"/>
          <p:cNvSpPr>
            <a:spLocks noGrp="1"/>
          </p:cNvSpPr>
          <p:nvPr>
            <p:ph sz="quarter" idx="4"/>
          </p:nvPr>
        </p:nvSpPr>
        <p:spPr>
          <a:xfrm>
            <a:off x="4824849" y="1328862"/>
            <a:ext cx="4041775" cy="2963466"/>
          </a:xfrm>
        </p:spPr>
        <p:txBody>
          <a:bodyPr>
            <a:normAutofit/>
          </a:bodyPr>
          <a:lstStyle/>
          <a:p>
            <a:pPr>
              <a:lnSpc>
                <a:spcPct val="120000"/>
              </a:lnSpc>
            </a:pPr>
            <a:r>
              <a:rPr lang="en-US" dirty="0"/>
              <a:t>At </a:t>
            </a:r>
            <a:r>
              <a:rPr lang="en-US" b="1" dirty="0">
                <a:solidFill>
                  <a:schemeClr val="bg2">
                    <a:lumMod val="50000"/>
                  </a:schemeClr>
                </a:solidFill>
              </a:rPr>
              <a:t>WIPO</a:t>
            </a:r>
            <a:r>
              <a:rPr lang="en-US" dirty="0"/>
              <a:t> </a:t>
            </a:r>
            <a:r>
              <a:rPr lang="mr-IN" dirty="0"/>
              <a:t>–</a:t>
            </a:r>
            <a:r>
              <a:rPr lang="en-US" dirty="0"/>
              <a:t> and, in particular, at the </a:t>
            </a:r>
            <a:r>
              <a:rPr lang="en-US" b="1" dirty="0">
                <a:solidFill>
                  <a:srgbClr val="948A54"/>
                </a:solidFill>
              </a:rPr>
              <a:t>SCCR</a:t>
            </a:r>
            <a:r>
              <a:rPr lang="en-US" dirty="0"/>
              <a:t>, the UK will not be part of the “EU block” </a:t>
            </a:r>
            <a:r>
              <a:rPr lang="mr-IN" dirty="0"/>
              <a:t>–</a:t>
            </a:r>
            <a:r>
              <a:rPr lang="en-US" dirty="0"/>
              <a:t> and, like Canada, will vote on its own as an independent sovereign nation</a:t>
            </a:r>
            <a:r>
              <a:rPr lang="mr-IN" dirty="0"/>
              <a:t>…</a:t>
            </a:r>
            <a:endParaRPr lang="en-US" dirty="0"/>
          </a:p>
        </p:txBody>
      </p:sp>
    </p:spTree>
    <p:extLst>
      <p:ext uri="{BB962C8B-B14F-4D97-AF65-F5344CB8AC3E}">
        <p14:creationId xmlns:p14="http://schemas.microsoft.com/office/powerpoint/2010/main" val="3383766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795" y="169054"/>
            <a:ext cx="8229600" cy="662702"/>
          </a:xfrm>
        </p:spPr>
        <p:txBody>
          <a:bodyPr/>
          <a:lstStyle/>
          <a:p>
            <a:r>
              <a:rPr lang="en-US" dirty="0"/>
              <a:t>Outline:</a:t>
            </a:r>
          </a:p>
        </p:txBody>
      </p:sp>
      <p:sp>
        <p:nvSpPr>
          <p:cNvPr id="3" name="Content Placeholder 2"/>
          <p:cNvSpPr>
            <a:spLocks noGrp="1"/>
          </p:cNvSpPr>
          <p:nvPr>
            <p:ph idx="1"/>
          </p:nvPr>
        </p:nvSpPr>
        <p:spPr>
          <a:xfrm>
            <a:off x="456433" y="1503577"/>
            <a:ext cx="8905880" cy="2970108"/>
          </a:xfrm>
        </p:spPr>
        <p:txBody>
          <a:bodyPr>
            <a:noAutofit/>
          </a:bodyPr>
          <a:lstStyle/>
          <a:p>
            <a:pPr marL="514350" indent="-514350">
              <a:buFont typeface="+mj-lt"/>
              <a:buAutoNum type="alphaUcPeriod"/>
            </a:pPr>
            <a:r>
              <a:rPr lang="en-US" sz="2800" dirty="0">
                <a:solidFill>
                  <a:schemeClr val="bg1">
                    <a:lumMod val="50000"/>
                  </a:schemeClr>
                </a:solidFill>
              </a:rPr>
              <a:t>Copyright and International Trade </a:t>
            </a:r>
          </a:p>
          <a:p>
            <a:pPr marL="514350" indent="-514350">
              <a:buFont typeface="+mj-lt"/>
              <a:buAutoNum type="alphaUcPeriod"/>
            </a:pPr>
            <a:r>
              <a:rPr lang="en-US" sz="2800" dirty="0">
                <a:solidFill>
                  <a:schemeClr val="bg1">
                    <a:lumMod val="50000"/>
                  </a:schemeClr>
                </a:solidFill>
              </a:rPr>
              <a:t>Copyright at the United Nations</a:t>
            </a:r>
          </a:p>
          <a:p>
            <a:pPr marL="514350" indent="-514350">
              <a:buFont typeface="+mj-lt"/>
              <a:buAutoNum type="alphaUcPeriod"/>
            </a:pPr>
            <a:r>
              <a:rPr lang="en-US" sz="2800" dirty="0">
                <a:solidFill>
                  <a:schemeClr val="bg1">
                    <a:lumMod val="50000"/>
                  </a:schemeClr>
                </a:solidFill>
              </a:rPr>
              <a:t>The Effect of “</a:t>
            </a:r>
            <a:r>
              <a:rPr lang="en-US" sz="2800" dirty="0" err="1">
                <a:solidFill>
                  <a:schemeClr val="bg1">
                    <a:lumMod val="50000"/>
                  </a:schemeClr>
                </a:solidFill>
              </a:rPr>
              <a:t>Brexit</a:t>
            </a:r>
            <a:r>
              <a:rPr lang="en-US" sz="2800" dirty="0">
                <a:solidFill>
                  <a:schemeClr val="bg1">
                    <a:lumMod val="50000"/>
                  </a:schemeClr>
                </a:solidFill>
              </a:rPr>
              <a:t>”</a:t>
            </a:r>
          </a:p>
          <a:p>
            <a:pPr marL="514350" indent="-514350">
              <a:buFont typeface="+mj-lt"/>
              <a:buAutoNum type="alphaUcPeriod"/>
            </a:pPr>
            <a:r>
              <a:rPr lang="en-US" sz="2800" b="1" dirty="0"/>
              <a:t>Copyright Litigation Update</a:t>
            </a:r>
          </a:p>
          <a:p>
            <a:pPr marL="514350" indent="-514350">
              <a:buFont typeface="+mj-lt"/>
              <a:buAutoNum type="alphaUcPeriod"/>
            </a:pPr>
            <a:r>
              <a:rPr lang="en-US" sz="2800" dirty="0"/>
              <a:t>Where are we on statutory reform of the </a:t>
            </a:r>
            <a:r>
              <a:rPr lang="en-US" sz="2800" i="1" dirty="0"/>
              <a:t>Copyright Act</a:t>
            </a:r>
            <a:r>
              <a:rPr lang="en-US" sz="2800" dirty="0"/>
              <a:t>?</a:t>
            </a:r>
          </a:p>
          <a:p>
            <a:pPr marL="457200" indent="-457200">
              <a:buAutoNum type="arabicPeriod" startAt="3"/>
            </a:pPr>
            <a:endParaRPr lang="en-US" sz="2800" dirty="0"/>
          </a:p>
        </p:txBody>
      </p:sp>
    </p:spTree>
    <p:extLst>
      <p:ext uri="{BB962C8B-B14F-4D97-AF65-F5344CB8AC3E}">
        <p14:creationId xmlns:p14="http://schemas.microsoft.com/office/powerpoint/2010/main" val="1237861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2702"/>
          </a:xfrm>
        </p:spPr>
        <p:txBody>
          <a:bodyPr/>
          <a:lstStyle/>
          <a:p>
            <a:r>
              <a:rPr lang="en-US" dirty="0"/>
              <a:t>D. Copyright Litigation Update</a:t>
            </a:r>
          </a:p>
        </p:txBody>
      </p:sp>
      <p:sp>
        <p:nvSpPr>
          <p:cNvPr id="4" name="Rectangle 3"/>
          <p:cNvSpPr/>
          <p:nvPr/>
        </p:nvSpPr>
        <p:spPr>
          <a:xfrm>
            <a:off x="663547" y="959125"/>
            <a:ext cx="8172956" cy="3990836"/>
          </a:xfrm>
          <a:prstGeom prst="rect">
            <a:avLst/>
          </a:prstGeom>
        </p:spPr>
        <p:txBody>
          <a:bodyPr wrap="square">
            <a:spAutoFit/>
          </a:bodyPr>
          <a:lstStyle/>
          <a:p>
            <a:pPr marL="457200" indent="-457200">
              <a:lnSpc>
                <a:spcPct val="150000"/>
              </a:lnSpc>
              <a:spcBef>
                <a:spcPts val="1800"/>
              </a:spcBef>
              <a:buFont typeface="+mj-lt"/>
              <a:buAutoNum type="arabicPeriod"/>
            </a:pPr>
            <a:r>
              <a:rPr lang="en-US" sz="2000" b="1" i="1" dirty="0">
                <a:solidFill>
                  <a:srgbClr val="25901E"/>
                </a:solidFill>
              </a:rPr>
              <a:t>York University v Access Copyright</a:t>
            </a:r>
            <a:r>
              <a:rPr lang="en-US" sz="2000" dirty="0">
                <a:solidFill>
                  <a:srgbClr val="25901E"/>
                </a:solidFill>
              </a:rPr>
              <a:t>, FCA # A-259-17</a:t>
            </a:r>
          </a:p>
          <a:p>
            <a:pPr marL="457200" indent="-457200">
              <a:lnSpc>
                <a:spcPct val="150000"/>
              </a:lnSpc>
              <a:spcBef>
                <a:spcPts val="1800"/>
              </a:spcBef>
              <a:buFont typeface="+mj-lt"/>
              <a:buAutoNum type="arabicPeriod"/>
            </a:pPr>
            <a:r>
              <a:rPr lang="en-US" sz="2000" b="1" i="1" dirty="0">
                <a:solidFill>
                  <a:schemeClr val="tx1">
                    <a:lumMod val="85000"/>
                    <a:lumOff val="15000"/>
                  </a:schemeClr>
                </a:solidFill>
              </a:rPr>
              <a:t>Province of Alberta et al v Access Copyright, </a:t>
            </a:r>
            <a:r>
              <a:rPr lang="en-US" sz="2000" dirty="0">
                <a:solidFill>
                  <a:schemeClr val="tx1">
                    <a:lumMod val="85000"/>
                    <a:lumOff val="15000"/>
                  </a:schemeClr>
                </a:solidFill>
              </a:rPr>
              <a:t>FC # T-326-18</a:t>
            </a:r>
          </a:p>
          <a:p>
            <a:pPr marL="457200" indent="-457200">
              <a:lnSpc>
                <a:spcPct val="150000"/>
              </a:lnSpc>
              <a:spcBef>
                <a:spcPts val="1800"/>
              </a:spcBef>
              <a:buFont typeface="+mj-lt"/>
              <a:buAutoNum type="arabicPeriod"/>
            </a:pPr>
            <a:r>
              <a:rPr lang="en-US" sz="2000" b="1" i="1" dirty="0">
                <a:solidFill>
                  <a:schemeClr val="tx1">
                    <a:lumMod val="85000"/>
                    <a:lumOff val="15000"/>
                  </a:schemeClr>
                </a:solidFill>
              </a:rPr>
              <a:t>Sullivan v Northwood Media </a:t>
            </a:r>
            <a:r>
              <a:rPr lang="en-US" sz="2000" b="1" i="1" dirty="0" err="1">
                <a:solidFill>
                  <a:schemeClr val="tx1">
                    <a:lumMod val="85000"/>
                    <a:lumOff val="15000"/>
                  </a:schemeClr>
                </a:solidFill>
              </a:rPr>
              <a:t>Inc</a:t>
            </a:r>
            <a:r>
              <a:rPr lang="en-US" sz="2000" b="1" dirty="0">
                <a:solidFill>
                  <a:schemeClr val="tx1">
                    <a:lumMod val="85000"/>
                    <a:lumOff val="15000"/>
                  </a:schemeClr>
                </a:solidFill>
              </a:rPr>
              <a:t>, </a:t>
            </a:r>
            <a:r>
              <a:rPr lang="en-US" sz="2000" dirty="0">
                <a:solidFill>
                  <a:schemeClr val="tx1">
                    <a:lumMod val="85000"/>
                    <a:lumOff val="15000"/>
                  </a:schemeClr>
                </a:solidFill>
              </a:rPr>
              <a:t>2019 ONSC 9 (Master Short)</a:t>
            </a:r>
          </a:p>
          <a:p>
            <a:pPr marL="457200" indent="-457200">
              <a:lnSpc>
                <a:spcPct val="150000"/>
              </a:lnSpc>
              <a:spcBef>
                <a:spcPts val="1800"/>
              </a:spcBef>
              <a:buFont typeface="+mj-lt"/>
              <a:buAutoNum type="arabicPeriod"/>
            </a:pPr>
            <a:r>
              <a:rPr lang="en-US" sz="2000" b="1" i="1" dirty="0" err="1">
                <a:solidFill>
                  <a:schemeClr val="tx1">
                    <a:lumMod val="85000"/>
                    <a:lumOff val="15000"/>
                  </a:schemeClr>
                </a:solidFill>
              </a:rPr>
              <a:t>Pourshian</a:t>
            </a:r>
            <a:r>
              <a:rPr lang="en-US" sz="2000" b="1" i="1" dirty="0">
                <a:solidFill>
                  <a:schemeClr val="tx1">
                    <a:lumMod val="85000"/>
                    <a:lumOff val="15000"/>
                  </a:schemeClr>
                </a:solidFill>
              </a:rPr>
              <a:t> v Walt Disney Company</a:t>
            </a:r>
            <a:r>
              <a:rPr lang="en-US" sz="2000" b="1" dirty="0">
                <a:solidFill>
                  <a:schemeClr val="tx1">
                    <a:lumMod val="85000"/>
                    <a:lumOff val="15000"/>
                  </a:schemeClr>
                </a:solidFill>
              </a:rPr>
              <a:t>, </a:t>
            </a:r>
            <a:r>
              <a:rPr lang="en-US" sz="2000" dirty="0">
                <a:solidFill>
                  <a:schemeClr val="tx1">
                    <a:lumMod val="85000"/>
                    <a:lumOff val="15000"/>
                  </a:schemeClr>
                </a:solidFill>
              </a:rPr>
              <a:t>2019 ONSC 5916 (Master Graham)</a:t>
            </a:r>
          </a:p>
          <a:p>
            <a:pPr marL="457200" indent="-457200">
              <a:lnSpc>
                <a:spcPct val="150000"/>
              </a:lnSpc>
              <a:spcBef>
                <a:spcPts val="1800"/>
              </a:spcBef>
              <a:buFont typeface="+mj-lt"/>
              <a:buAutoNum type="arabicPeriod"/>
            </a:pPr>
            <a:r>
              <a:rPr lang="en-US" sz="2000" b="1" i="1" dirty="0" err="1">
                <a:solidFill>
                  <a:schemeClr val="tx1">
                    <a:lumMod val="95000"/>
                    <a:lumOff val="5000"/>
                  </a:schemeClr>
                </a:solidFill>
              </a:rPr>
              <a:t>Keatley</a:t>
            </a:r>
            <a:r>
              <a:rPr lang="en-US" sz="2000" b="1" i="1" dirty="0">
                <a:solidFill>
                  <a:schemeClr val="tx1">
                    <a:lumMod val="95000"/>
                    <a:lumOff val="5000"/>
                  </a:schemeClr>
                </a:solidFill>
              </a:rPr>
              <a:t> Surveying Ltd v </a:t>
            </a:r>
            <a:r>
              <a:rPr lang="en-US" sz="2000" b="1" i="1" dirty="0" err="1">
                <a:solidFill>
                  <a:schemeClr val="tx1">
                    <a:lumMod val="95000"/>
                    <a:lumOff val="5000"/>
                  </a:schemeClr>
                </a:solidFill>
              </a:rPr>
              <a:t>Teranet</a:t>
            </a:r>
            <a:r>
              <a:rPr lang="en-US" sz="2000" b="1" i="1" dirty="0">
                <a:solidFill>
                  <a:schemeClr val="tx1">
                    <a:lumMod val="95000"/>
                    <a:lumOff val="5000"/>
                  </a:schemeClr>
                </a:solidFill>
              </a:rPr>
              <a:t> Inc</a:t>
            </a:r>
            <a:r>
              <a:rPr lang="en-US" sz="2000" b="1" dirty="0">
                <a:solidFill>
                  <a:schemeClr val="tx1">
                    <a:lumMod val="95000"/>
                    <a:lumOff val="5000"/>
                  </a:schemeClr>
                </a:solidFill>
              </a:rPr>
              <a:t>, </a:t>
            </a:r>
            <a:r>
              <a:rPr lang="en-US" sz="2000" dirty="0">
                <a:solidFill>
                  <a:schemeClr val="tx1">
                    <a:lumMod val="95000"/>
                    <a:lumOff val="5000"/>
                  </a:schemeClr>
                </a:solidFill>
              </a:rPr>
              <a:t>2019 </a:t>
            </a:r>
            <a:r>
              <a:rPr lang="en-US" sz="2000" b="1" dirty="0">
                <a:solidFill>
                  <a:srgbClr val="FF0000"/>
                </a:solidFill>
              </a:rPr>
              <a:t>SCC</a:t>
            </a:r>
            <a:r>
              <a:rPr lang="en-US" sz="2000" dirty="0">
                <a:solidFill>
                  <a:srgbClr val="25901E"/>
                </a:solidFill>
              </a:rPr>
              <a:t> </a:t>
            </a:r>
            <a:r>
              <a:rPr lang="en-US" sz="2000" dirty="0" smtClean="0">
                <a:solidFill>
                  <a:schemeClr val="tx1">
                    <a:lumMod val="95000"/>
                    <a:lumOff val="5000"/>
                  </a:schemeClr>
                </a:solidFill>
              </a:rPr>
              <a:t>43</a:t>
            </a:r>
          </a:p>
          <a:p>
            <a:pPr marL="457200" indent="-457200">
              <a:lnSpc>
                <a:spcPct val="150000"/>
              </a:lnSpc>
              <a:spcBef>
                <a:spcPts val="1800"/>
              </a:spcBef>
              <a:buFont typeface="+mj-lt"/>
              <a:buAutoNum type="arabicPeriod"/>
            </a:pPr>
            <a:r>
              <a:rPr lang="en-US" sz="2000" i="1" dirty="0" smtClean="0">
                <a:solidFill>
                  <a:schemeClr val="tx1">
                    <a:lumMod val="95000"/>
                    <a:lumOff val="5000"/>
                  </a:schemeClr>
                </a:solidFill>
              </a:rPr>
              <a:t>On the tariff front</a:t>
            </a:r>
            <a:r>
              <a:rPr lang="mr-IN" sz="2000" i="1" dirty="0" smtClean="0">
                <a:solidFill>
                  <a:schemeClr val="tx1">
                    <a:lumMod val="95000"/>
                    <a:lumOff val="5000"/>
                  </a:schemeClr>
                </a:solidFill>
              </a:rPr>
              <a:t>…</a:t>
            </a:r>
            <a:endParaRPr lang="en-US" sz="2000" i="1" dirty="0">
              <a:solidFill>
                <a:schemeClr val="tx1">
                  <a:lumMod val="95000"/>
                  <a:lumOff val="5000"/>
                </a:schemeClr>
              </a:solidFill>
            </a:endParaRPr>
          </a:p>
        </p:txBody>
      </p:sp>
    </p:spTree>
    <p:extLst>
      <p:ext uri="{BB962C8B-B14F-4D97-AF65-F5344CB8AC3E}">
        <p14:creationId xmlns:p14="http://schemas.microsoft.com/office/powerpoint/2010/main" val="1808426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3718" y="929923"/>
            <a:ext cx="8745282" cy="4104637"/>
          </a:xfrm>
        </p:spPr>
        <p:txBody>
          <a:bodyPr>
            <a:noAutofit/>
          </a:bodyPr>
          <a:lstStyle/>
          <a:p>
            <a:pPr marL="0" indent="0">
              <a:buNone/>
            </a:pPr>
            <a:r>
              <a:rPr lang="en-US" sz="1800" b="1" dirty="0">
                <a:solidFill>
                  <a:srgbClr val="008000"/>
                </a:solidFill>
              </a:rPr>
              <a:t>York appealed the decision of Justice Phelan (2017 FC 669) on a number of grounds:</a:t>
            </a:r>
          </a:p>
          <a:p>
            <a:pPr>
              <a:spcBef>
                <a:spcPts val="600"/>
              </a:spcBef>
            </a:pPr>
            <a:r>
              <a:rPr lang="en-US" sz="1600" b="1" dirty="0"/>
              <a:t>Substantive:</a:t>
            </a:r>
          </a:p>
          <a:p>
            <a:pPr lvl="1">
              <a:spcBef>
                <a:spcPts val="0"/>
              </a:spcBef>
            </a:pPr>
            <a:r>
              <a:rPr lang="en-US" sz="1600" dirty="0"/>
              <a:t>that Justice Phelan erred in his treatment of fair dealing; </a:t>
            </a:r>
          </a:p>
          <a:p>
            <a:pPr marL="457200" lvl="1" indent="0">
              <a:spcBef>
                <a:spcPts val="0"/>
              </a:spcBef>
              <a:buNone/>
            </a:pPr>
            <a:r>
              <a:rPr lang="en-US" sz="1600" dirty="0"/>
              <a:t>	AND </a:t>
            </a:r>
          </a:p>
          <a:p>
            <a:pPr lvl="1">
              <a:spcBef>
                <a:spcPts val="0"/>
              </a:spcBef>
            </a:pPr>
            <a:r>
              <a:rPr lang="en-US" sz="1600" dirty="0"/>
              <a:t>that Justice Phelan erred in his findings respecting the Interim Tariff</a:t>
            </a:r>
          </a:p>
          <a:p>
            <a:pPr>
              <a:spcBef>
                <a:spcPts val="600"/>
              </a:spcBef>
            </a:pPr>
            <a:r>
              <a:rPr lang="en-US" sz="1600" b="1" dirty="0"/>
              <a:t>Procedural:</a:t>
            </a:r>
          </a:p>
          <a:p>
            <a:pPr lvl="1">
              <a:spcBef>
                <a:spcPts val="0"/>
              </a:spcBef>
            </a:pPr>
            <a:r>
              <a:rPr lang="en-CA" sz="1600" dirty="0"/>
              <a:t>that the “bifurcation” of the trial (for which, it may be recalled, York had applied) did not proceed fairly and Justice Phelan’s judgment should be overturned on those grounds.</a:t>
            </a:r>
            <a:endParaRPr lang="en-US" sz="1400" b="1" dirty="0">
              <a:solidFill>
                <a:srgbClr val="008000"/>
              </a:solidFill>
            </a:endParaRPr>
          </a:p>
          <a:p>
            <a:pPr marL="0" indent="0">
              <a:spcBef>
                <a:spcPts val="1800"/>
              </a:spcBef>
              <a:buNone/>
            </a:pPr>
            <a:r>
              <a:rPr lang="en-US" sz="1800" b="1" dirty="0">
                <a:solidFill>
                  <a:srgbClr val="008000"/>
                </a:solidFill>
              </a:rPr>
              <a:t>The Federal Court of Appeal permitted the following intervenors to participate:</a:t>
            </a:r>
          </a:p>
          <a:p>
            <a:pPr>
              <a:spcBef>
                <a:spcPts val="300"/>
              </a:spcBef>
            </a:pPr>
            <a:r>
              <a:rPr lang="en-US" sz="1600" dirty="0">
                <a:solidFill>
                  <a:schemeClr val="accent1">
                    <a:lumMod val="75000"/>
                  </a:schemeClr>
                </a:solidFill>
              </a:rPr>
              <a:t>Canadian Association of University Teachers [CAUT] / Canadian Federation of Students [CFS]  </a:t>
            </a:r>
          </a:p>
          <a:p>
            <a:pPr>
              <a:spcBef>
                <a:spcPts val="300"/>
              </a:spcBef>
            </a:pPr>
            <a:r>
              <a:rPr lang="en-US" sz="1600" dirty="0">
                <a:solidFill>
                  <a:schemeClr val="accent1">
                    <a:lumMod val="75000"/>
                  </a:schemeClr>
                </a:solidFill>
              </a:rPr>
              <a:t>Copyright Consortium of the Council of Ministers of Education, Canada</a:t>
            </a:r>
          </a:p>
          <a:p>
            <a:pPr>
              <a:spcBef>
                <a:spcPts val="300"/>
              </a:spcBef>
            </a:pPr>
            <a:r>
              <a:rPr lang="en-US" sz="1600" dirty="0">
                <a:solidFill>
                  <a:schemeClr val="accent1">
                    <a:lumMod val="75000"/>
                  </a:schemeClr>
                </a:solidFill>
              </a:rPr>
              <a:t>Canadian Publishers/Publishers’ Council/Writers Union coalition</a:t>
            </a:r>
          </a:p>
          <a:p>
            <a:pPr>
              <a:spcBef>
                <a:spcPts val="300"/>
              </a:spcBef>
            </a:pPr>
            <a:r>
              <a:rPr lang="en-US" sz="1600" dirty="0">
                <a:solidFill>
                  <a:schemeClr val="accent1">
                    <a:lumMod val="75000"/>
                  </a:schemeClr>
                </a:solidFill>
              </a:rPr>
              <a:t>Universities Canada  (written submissions only)</a:t>
            </a:r>
          </a:p>
        </p:txBody>
      </p:sp>
      <p:sp>
        <p:nvSpPr>
          <p:cNvPr id="4" name="Rectangle 3"/>
          <p:cNvSpPr/>
          <p:nvPr/>
        </p:nvSpPr>
        <p:spPr>
          <a:xfrm>
            <a:off x="233782" y="45828"/>
            <a:ext cx="8814735" cy="646331"/>
          </a:xfrm>
          <a:prstGeom prst="rect">
            <a:avLst/>
          </a:prstGeom>
        </p:spPr>
        <p:txBody>
          <a:bodyPr wrap="square">
            <a:spAutoFit/>
          </a:bodyPr>
          <a:lstStyle/>
          <a:p>
            <a:pPr marL="342900" indent="-342900">
              <a:buFont typeface="+mj-lt"/>
              <a:buAutoNum type="arabicPeriod"/>
            </a:pPr>
            <a:r>
              <a:rPr lang="en-US" b="1" i="1" dirty="0">
                <a:solidFill>
                  <a:schemeClr val="accent1">
                    <a:lumMod val="75000"/>
                  </a:schemeClr>
                </a:solidFill>
              </a:rPr>
              <a:t>York University v Access Copyright  </a:t>
            </a:r>
            <a:r>
              <a:rPr lang="en-US" b="1" dirty="0">
                <a:solidFill>
                  <a:schemeClr val="accent1">
                    <a:lumMod val="75000"/>
                  </a:schemeClr>
                </a:solidFill>
              </a:rPr>
              <a:t>before the</a:t>
            </a:r>
            <a:r>
              <a:rPr lang="en-US" b="1" dirty="0"/>
              <a:t> </a:t>
            </a:r>
            <a:r>
              <a:rPr lang="en-US" b="1" dirty="0">
                <a:solidFill>
                  <a:schemeClr val="accent1">
                    <a:lumMod val="75000"/>
                  </a:schemeClr>
                </a:solidFill>
              </a:rPr>
              <a:t>Federal Court of Appeal:</a:t>
            </a:r>
          </a:p>
          <a:p>
            <a:r>
              <a:rPr lang="en-US" b="1" i="1" dirty="0">
                <a:solidFill>
                  <a:schemeClr val="accent1">
                    <a:lumMod val="75000"/>
                  </a:schemeClr>
                </a:solidFill>
              </a:rPr>
              <a:t>	</a:t>
            </a:r>
            <a:r>
              <a:rPr lang="en-US" b="1" dirty="0">
                <a:solidFill>
                  <a:schemeClr val="accent1">
                    <a:lumMod val="75000"/>
                  </a:schemeClr>
                </a:solidFill>
              </a:rPr>
              <a:t>Case # A-259-17; </a:t>
            </a:r>
            <a:r>
              <a:rPr lang="en-US" b="1" dirty="0">
                <a:solidFill>
                  <a:srgbClr val="C00000"/>
                </a:solidFill>
              </a:rPr>
              <a:t>appeal heard March 5, 2019; judgment still reserved </a:t>
            </a:r>
            <a:endParaRPr lang="en-US" dirty="0">
              <a:solidFill>
                <a:srgbClr val="C00000"/>
              </a:solidFill>
            </a:endParaRPr>
          </a:p>
        </p:txBody>
      </p:sp>
    </p:spTree>
    <p:extLst>
      <p:ext uri="{BB962C8B-B14F-4D97-AF65-F5344CB8AC3E}">
        <p14:creationId xmlns:p14="http://schemas.microsoft.com/office/powerpoint/2010/main" val="3574026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06" y="166420"/>
            <a:ext cx="8229600" cy="662702"/>
          </a:xfrm>
        </p:spPr>
        <p:txBody>
          <a:bodyPr/>
          <a:lstStyle/>
          <a:p>
            <a:r>
              <a:rPr lang="en-US" dirty="0"/>
              <a:t>Outline:</a:t>
            </a:r>
          </a:p>
        </p:txBody>
      </p:sp>
      <p:sp>
        <p:nvSpPr>
          <p:cNvPr id="3" name="Content Placeholder 2"/>
          <p:cNvSpPr>
            <a:spLocks noGrp="1"/>
          </p:cNvSpPr>
          <p:nvPr>
            <p:ph idx="1"/>
          </p:nvPr>
        </p:nvSpPr>
        <p:spPr>
          <a:xfrm>
            <a:off x="363106" y="1486325"/>
            <a:ext cx="8844116" cy="2828053"/>
          </a:xfrm>
        </p:spPr>
        <p:txBody>
          <a:bodyPr>
            <a:noAutofit/>
          </a:bodyPr>
          <a:lstStyle/>
          <a:p>
            <a:pPr marL="514350" indent="-514350">
              <a:buFont typeface="+mj-lt"/>
              <a:buAutoNum type="alphaUcPeriod"/>
            </a:pPr>
            <a:r>
              <a:rPr lang="en-US" sz="2800" dirty="0"/>
              <a:t>Copyright and International Trade </a:t>
            </a:r>
          </a:p>
          <a:p>
            <a:pPr marL="514350" indent="-514350">
              <a:buFont typeface="+mj-lt"/>
              <a:buAutoNum type="alphaUcPeriod"/>
            </a:pPr>
            <a:r>
              <a:rPr lang="en-US" sz="2800" dirty="0"/>
              <a:t>Copyright at the United Nations</a:t>
            </a:r>
          </a:p>
          <a:p>
            <a:pPr marL="514350" indent="-514350">
              <a:buFont typeface="+mj-lt"/>
              <a:buAutoNum type="alphaUcPeriod"/>
            </a:pPr>
            <a:r>
              <a:rPr lang="en-US" sz="2800" dirty="0"/>
              <a:t>The Effect of “</a:t>
            </a:r>
            <a:r>
              <a:rPr lang="en-US" sz="2800" dirty="0" err="1"/>
              <a:t>Brexit</a:t>
            </a:r>
            <a:r>
              <a:rPr lang="en-US" sz="2800" dirty="0"/>
              <a:t>”</a:t>
            </a:r>
          </a:p>
          <a:p>
            <a:pPr marL="514350" indent="-514350">
              <a:buFont typeface="+mj-lt"/>
              <a:buAutoNum type="alphaUcPeriod"/>
            </a:pPr>
            <a:r>
              <a:rPr lang="en-US" sz="2800" dirty="0"/>
              <a:t>Copyright Litigation Update</a:t>
            </a:r>
          </a:p>
          <a:p>
            <a:pPr marL="514350" indent="-514350">
              <a:buFont typeface="+mj-lt"/>
              <a:buAutoNum type="alphaUcPeriod"/>
            </a:pPr>
            <a:r>
              <a:rPr lang="en-US" sz="2800" dirty="0"/>
              <a:t>Where are we on statutory reform of the </a:t>
            </a:r>
            <a:r>
              <a:rPr lang="en-US" sz="2800" i="1" dirty="0"/>
              <a:t>Copyright Act</a:t>
            </a:r>
            <a:r>
              <a:rPr lang="en-US" sz="2800" dirty="0"/>
              <a:t>?</a:t>
            </a:r>
          </a:p>
          <a:p>
            <a:pPr marL="457200" indent="-457200">
              <a:buAutoNum type="arabicPeriod" startAt="3"/>
            </a:pPr>
            <a:endParaRPr lang="en-US" sz="2800" dirty="0"/>
          </a:p>
        </p:txBody>
      </p:sp>
    </p:spTree>
    <p:extLst>
      <p:ext uri="{BB962C8B-B14F-4D97-AF65-F5344CB8AC3E}">
        <p14:creationId xmlns:p14="http://schemas.microsoft.com/office/powerpoint/2010/main" val="356541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84" y="70959"/>
            <a:ext cx="9052716" cy="662702"/>
          </a:xfrm>
        </p:spPr>
        <p:txBody>
          <a:bodyPr>
            <a:noAutofit/>
          </a:bodyPr>
          <a:lstStyle/>
          <a:p>
            <a:r>
              <a:rPr lang="en-US" sz="2000" dirty="0"/>
              <a:t>As discussed at last year’s Copyright Update, whatever the outcome of the appeal, absent a settlement, the final outcome of the lawsuit is still years </a:t>
            </a:r>
            <a:r>
              <a:rPr lang="en-CA" sz="2000" dirty="0"/>
              <a:t>away</a:t>
            </a:r>
            <a:r>
              <a:rPr lang="mr-IN" sz="2000" dirty="0"/>
              <a:t>…</a:t>
            </a:r>
            <a:endParaRPr lang="en-US" sz="2000" dirty="0"/>
          </a:p>
        </p:txBody>
      </p:sp>
      <p:sp>
        <p:nvSpPr>
          <p:cNvPr id="3" name="Content Placeholder 2"/>
          <p:cNvSpPr>
            <a:spLocks noGrp="1"/>
          </p:cNvSpPr>
          <p:nvPr>
            <p:ph idx="1"/>
          </p:nvPr>
        </p:nvSpPr>
        <p:spPr>
          <a:xfrm>
            <a:off x="502842" y="1075648"/>
            <a:ext cx="8229600" cy="3865880"/>
          </a:xfrm>
        </p:spPr>
        <p:txBody>
          <a:bodyPr>
            <a:noAutofit/>
          </a:bodyPr>
          <a:lstStyle/>
          <a:p>
            <a:r>
              <a:rPr lang="en-US" dirty="0">
                <a:cs typeface="Arial" panose="020B0604020202020204" pitchFamily="34" charset="0"/>
              </a:rPr>
              <a:t>1</a:t>
            </a:r>
            <a:r>
              <a:rPr lang="en-US" baseline="30000" dirty="0">
                <a:cs typeface="Arial" panose="020B0604020202020204" pitchFamily="34" charset="0"/>
              </a:rPr>
              <a:t>st</a:t>
            </a:r>
            <a:r>
              <a:rPr lang="en-US" dirty="0">
                <a:cs typeface="Arial" panose="020B0604020202020204" pitchFamily="34" charset="0"/>
              </a:rPr>
              <a:t>, it seems inevitable that, whatever the outcome at the Federal Court of Appeal, there will be an appeal to the Supreme Court of Canada </a:t>
            </a:r>
            <a:r>
              <a:rPr lang="mr-IN" dirty="0">
                <a:cs typeface="+mj-cs"/>
              </a:rPr>
              <a:t>–</a:t>
            </a:r>
            <a:r>
              <a:rPr lang="en-US" dirty="0">
                <a:cs typeface="Arial" panose="020B0604020202020204" pitchFamily="34" charset="0"/>
              </a:rPr>
              <a:t> and </a:t>
            </a:r>
          </a:p>
          <a:p>
            <a:pPr>
              <a:spcBef>
                <a:spcPts val="1800"/>
              </a:spcBef>
            </a:pPr>
            <a:r>
              <a:rPr lang="en-US" dirty="0">
                <a:cs typeface="Arial" panose="020B0604020202020204" pitchFamily="34" charset="0"/>
              </a:rPr>
              <a:t>2</a:t>
            </a:r>
            <a:r>
              <a:rPr lang="en-US" baseline="30000" dirty="0">
                <a:cs typeface="Arial" panose="020B0604020202020204" pitchFamily="34" charset="0"/>
              </a:rPr>
              <a:t>nd</a:t>
            </a:r>
            <a:r>
              <a:rPr lang="en-US" dirty="0">
                <a:cs typeface="Arial" panose="020B0604020202020204" pitchFamily="34" charset="0"/>
              </a:rPr>
              <a:t>, Justice Phelan, whose July 12, 2017 judgment is under appeal in the Federal Court of Appeal, pointed out that that judgment relates only to “Phase I” of the York lawsuit! </a:t>
            </a:r>
          </a:p>
          <a:p>
            <a:pPr lvl="1">
              <a:spcBef>
                <a:spcPts val="1200"/>
              </a:spcBef>
            </a:pPr>
            <a:r>
              <a:rPr lang="en-US" dirty="0"/>
              <a:t>Recall, again, that on July 30, 2014, Prothonotary Aalto, at York’s instigation, made an Order in the lawsuit, for “bifurcation” of the trial into two phases </a:t>
            </a:r>
          </a:p>
          <a:p>
            <a:pPr lvl="1">
              <a:spcBef>
                <a:spcPts val="1800"/>
              </a:spcBef>
            </a:pPr>
            <a:r>
              <a:rPr lang="en-US" dirty="0"/>
              <a:t>In his July 12, 2017 judgment on “Phase I” (now under appeal) Justice Phelan held that </a:t>
            </a:r>
            <a:r>
              <a:rPr lang="en-US" b="1" dirty="0"/>
              <a:t>only in the future “Phase II” of the trial</a:t>
            </a:r>
            <a:r>
              <a:rPr lang="en-US" dirty="0"/>
              <a:t>, the “damages phase” (see para 219), </a:t>
            </a:r>
            <a:r>
              <a:rPr lang="en-US" b="1" dirty="0"/>
              <a:t>will York be able to raise fair dealing</a:t>
            </a:r>
            <a:r>
              <a:rPr lang="en-US" dirty="0"/>
              <a:t> (see para 220)</a:t>
            </a:r>
            <a:r>
              <a:rPr lang="mr-IN" dirty="0"/>
              <a:t>…</a:t>
            </a:r>
            <a:endParaRPr lang="en-CA" dirty="0"/>
          </a:p>
        </p:txBody>
      </p:sp>
    </p:spTree>
    <p:extLst>
      <p:ext uri="{BB962C8B-B14F-4D97-AF65-F5344CB8AC3E}">
        <p14:creationId xmlns:p14="http://schemas.microsoft.com/office/powerpoint/2010/main" val="4168478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2702"/>
          </a:xfrm>
        </p:spPr>
        <p:txBody>
          <a:bodyPr/>
          <a:lstStyle/>
          <a:p>
            <a:r>
              <a:rPr lang="en-US" dirty="0"/>
              <a:t>D. Copyright Litigation Update</a:t>
            </a:r>
          </a:p>
        </p:txBody>
      </p:sp>
      <p:sp>
        <p:nvSpPr>
          <p:cNvPr id="4" name="Rectangle 3"/>
          <p:cNvSpPr/>
          <p:nvPr/>
        </p:nvSpPr>
        <p:spPr>
          <a:xfrm>
            <a:off x="513844" y="959126"/>
            <a:ext cx="8172956" cy="3990836"/>
          </a:xfrm>
          <a:prstGeom prst="rect">
            <a:avLst/>
          </a:prstGeom>
        </p:spPr>
        <p:txBody>
          <a:bodyPr wrap="square">
            <a:spAutoFit/>
          </a:bodyPr>
          <a:lstStyle/>
          <a:p>
            <a:pPr marL="457200" indent="-457200">
              <a:lnSpc>
                <a:spcPct val="150000"/>
              </a:lnSpc>
              <a:spcBef>
                <a:spcPts val="1800"/>
              </a:spcBef>
              <a:buFont typeface="+mj-lt"/>
              <a:buAutoNum type="arabicPeriod"/>
            </a:pPr>
            <a:r>
              <a:rPr lang="en-US" sz="2000" b="1" i="1" dirty="0">
                <a:solidFill>
                  <a:schemeClr val="bg1">
                    <a:lumMod val="50000"/>
                  </a:schemeClr>
                </a:solidFill>
              </a:rPr>
              <a:t>York University v Access Copyright</a:t>
            </a:r>
            <a:r>
              <a:rPr lang="en-US" sz="2000" dirty="0">
                <a:solidFill>
                  <a:schemeClr val="bg1">
                    <a:lumMod val="50000"/>
                  </a:schemeClr>
                </a:solidFill>
              </a:rPr>
              <a:t>, FCA # A-259-17</a:t>
            </a:r>
          </a:p>
          <a:p>
            <a:pPr marL="457200" indent="-457200">
              <a:lnSpc>
                <a:spcPct val="150000"/>
              </a:lnSpc>
              <a:spcBef>
                <a:spcPts val="1800"/>
              </a:spcBef>
              <a:buFont typeface="+mj-lt"/>
              <a:buAutoNum type="arabicPeriod"/>
            </a:pPr>
            <a:r>
              <a:rPr lang="en-US" sz="2000" b="1" i="1" dirty="0">
                <a:solidFill>
                  <a:srgbClr val="25901E"/>
                </a:solidFill>
              </a:rPr>
              <a:t>Province of Alberta et al v Access Copyright, </a:t>
            </a:r>
            <a:r>
              <a:rPr lang="en-US" sz="2000" dirty="0">
                <a:solidFill>
                  <a:srgbClr val="25901E"/>
                </a:solidFill>
              </a:rPr>
              <a:t>FC # T-326-18</a:t>
            </a:r>
          </a:p>
          <a:p>
            <a:pPr marL="457200" indent="-457200">
              <a:lnSpc>
                <a:spcPct val="150000"/>
              </a:lnSpc>
              <a:spcBef>
                <a:spcPts val="1800"/>
              </a:spcBef>
              <a:buFont typeface="+mj-lt"/>
              <a:buAutoNum type="arabicPeriod"/>
            </a:pPr>
            <a:r>
              <a:rPr lang="en-US" sz="2000" b="1" i="1" dirty="0">
                <a:solidFill>
                  <a:schemeClr val="tx1">
                    <a:lumMod val="85000"/>
                    <a:lumOff val="15000"/>
                  </a:schemeClr>
                </a:solidFill>
              </a:rPr>
              <a:t>Sullivan v Northwood Media </a:t>
            </a:r>
            <a:r>
              <a:rPr lang="en-US" sz="2000" b="1" i="1" dirty="0" err="1">
                <a:solidFill>
                  <a:schemeClr val="tx1">
                    <a:lumMod val="85000"/>
                    <a:lumOff val="15000"/>
                  </a:schemeClr>
                </a:solidFill>
              </a:rPr>
              <a:t>Inc</a:t>
            </a:r>
            <a:r>
              <a:rPr lang="en-US" sz="2000" b="1" dirty="0">
                <a:solidFill>
                  <a:schemeClr val="tx1">
                    <a:lumMod val="85000"/>
                    <a:lumOff val="15000"/>
                  </a:schemeClr>
                </a:solidFill>
              </a:rPr>
              <a:t>, </a:t>
            </a:r>
            <a:r>
              <a:rPr lang="en-US" sz="2000" dirty="0">
                <a:solidFill>
                  <a:schemeClr val="tx1">
                    <a:lumMod val="85000"/>
                    <a:lumOff val="15000"/>
                  </a:schemeClr>
                </a:solidFill>
              </a:rPr>
              <a:t>2019 ONSC 9 (Master Short)</a:t>
            </a:r>
          </a:p>
          <a:p>
            <a:pPr marL="457200" indent="-457200">
              <a:lnSpc>
                <a:spcPct val="150000"/>
              </a:lnSpc>
              <a:spcBef>
                <a:spcPts val="1800"/>
              </a:spcBef>
              <a:buFont typeface="+mj-lt"/>
              <a:buAutoNum type="arabicPeriod"/>
            </a:pPr>
            <a:r>
              <a:rPr lang="en-US" sz="2000" b="1" i="1" dirty="0" err="1">
                <a:solidFill>
                  <a:schemeClr val="tx1">
                    <a:lumMod val="85000"/>
                    <a:lumOff val="15000"/>
                  </a:schemeClr>
                </a:solidFill>
              </a:rPr>
              <a:t>Pourshian</a:t>
            </a:r>
            <a:r>
              <a:rPr lang="en-US" sz="2000" b="1" i="1" dirty="0">
                <a:solidFill>
                  <a:schemeClr val="tx1">
                    <a:lumMod val="85000"/>
                    <a:lumOff val="15000"/>
                  </a:schemeClr>
                </a:solidFill>
              </a:rPr>
              <a:t> v Walt Disney Company</a:t>
            </a:r>
            <a:r>
              <a:rPr lang="en-US" sz="2000" b="1" dirty="0">
                <a:solidFill>
                  <a:schemeClr val="tx1">
                    <a:lumMod val="85000"/>
                    <a:lumOff val="15000"/>
                  </a:schemeClr>
                </a:solidFill>
              </a:rPr>
              <a:t>, </a:t>
            </a:r>
            <a:r>
              <a:rPr lang="en-US" sz="2000" dirty="0">
                <a:solidFill>
                  <a:schemeClr val="tx1">
                    <a:lumMod val="85000"/>
                    <a:lumOff val="15000"/>
                  </a:schemeClr>
                </a:solidFill>
              </a:rPr>
              <a:t>2019 ONSC 5916 (Master Graham)</a:t>
            </a:r>
          </a:p>
          <a:p>
            <a:pPr marL="457200" indent="-457200">
              <a:lnSpc>
                <a:spcPct val="150000"/>
              </a:lnSpc>
              <a:spcBef>
                <a:spcPts val="1800"/>
              </a:spcBef>
              <a:buFont typeface="+mj-lt"/>
              <a:buAutoNum type="arabicPeriod"/>
            </a:pPr>
            <a:r>
              <a:rPr lang="en-US" sz="2000" b="1" i="1" dirty="0" err="1">
                <a:solidFill>
                  <a:schemeClr val="tx1">
                    <a:lumMod val="95000"/>
                    <a:lumOff val="5000"/>
                  </a:schemeClr>
                </a:solidFill>
              </a:rPr>
              <a:t>Keatley</a:t>
            </a:r>
            <a:r>
              <a:rPr lang="en-US" sz="2000" b="1" i="1" dirty="0">
                <a:solidFill>
                  <a:schemeClr val="tx1">
                    <a:lumMod val="95000"/>
                    <a:lumOff val="5000"/>
                  </a:schemeClr>
                </a:solidFill>
              </a:rPr>
              <a:t> Surveying Ltd v </a:t>
            </a:r>
            <a:r>
              <a:rPr lang="en-US" sz="2000" b="1" i="1" dirty="0" err="1">
                <a:solidFill>
                  <a:schemeClr val="tx1">
                    <a:lumMod val="95000"/>
                    <a:lumOff val="5000"/>
                  </a:schemeClr>
                </a:solidFill>
              </a:rPr>
              <a:t>Teranet</a:t>
            </a:r>
            <a:r>
              <a:rPr lang="en-US" sz="2000" b="1" i="1" dirty="0">
                <a:solidFill>
                  <a:schemeClr val="tx1">
                    <a:lumMod val="95000"/>
                    <a:lumOff val="5000"/>
                  </a:schemeClr>
                </a:solidFill>
              </a:rPr>
              <a:t> Inc</a:t>
            </a:r>
            <a:r>
              <a:rPr lang="en-US" sz="2000" b="1" dirty="0">
                <a:solidFill>
                  <a:schemeClr val="tx1">
                    <a:lumMod val="95000"/>
                    <a:lumOff val="5000"/>
                  </a:schemeClr>
                </a:solidFill>
              </a:rPr>
              <a:t>, </a:t>
            </a:r>
            <a:r>
              <a:rPr lang="en-US" sz="2000" dirty="0">
                <a:solidFill>
                  <a:schemeClr val="tx1">
                    <a:lumMod val="95000"/>
                    <a:lumOff val="5000"/>
                  </a:schemeClr>
                </a:solidFill>
              </a:rPr>
              <a:t>2019 </a:t>
            </a:r>
            <a:r>
              <a:rPr lang="en-US" sz="2000" b="1" dirty="0">
                <a:solidFill>
                  <a:srgbClr val="FF0000"/>
                </a:solidFill>
              </a:rPr>
              <a:t>SCC</a:t>
            </a:r>
            <a:r>
              <a:rPr lang="en-US" sz="2000" dirty="0">
                <a:solidFill>
                  <a:srgbClr val="25901E"/>
                </a:solidFill>
              </a:rPr>
              <a:t> </a:t>
            </a:r>
            <a:r>
              <a:rPr lang="en-US" sz="2000" dirty="0" smtClean="0">
                <a:solidFill>
                  <a:schemeClr val="tx1">
                    <a:lumMod val="95000"/>
                    <a:lumOff val="5000"/>
                  </a:schemeClr>
                </a:solidFill>
              </a:rPr>
              <a:t>43</a:t>
            </a:r>
          </a:p>
          <a:p>
            <a:pPr marL="457200" indent="-457200">
              <a:lnSpc>
                <a:spcPct val="150000"/>
              </a:lnSpc>
              <a:spcBef>
                <a:spcPts val="1800"/>
              </a:spcBef>
              <a:buFont typeface="+mj-lt"/>
              <a:buAutoNum type="arabicPeriod"/>
            </a:pPr>
            <a:r>
              <a:rPr lang="en-US" sz="2000" i="1" dirty="0" smtClean="0">
                <a:solidFill>
                  <a:schemeClr val="tx1">
                    <a:lumMod val="95000"/>
                    <a:lumOff val="5000"/>
                  </a:schemeClr>
                </a:solidFill>
              </a:rPr>
              <a:t>On the tariff front</a:t>
            </a:r>
            <a:r>
              <a:rPr lang="mr-IN" sz="2000" i="1" dirty="0" smtClean="0">
                <a:solidFill>
                  <a:schemeClr val="tx1">
                    <a:lumMod val="95000"/>
                    <a:lumOff val="5000"/>
                  </a:schemeClr>
                </a:solidFill>
              </a:rPr>
              <a:t>…</a:t>
            </a:r>
            <a:endParaRPr lang="en-US" sz="2000" i="1" dirty="0">
              <a:solidFill>
                <a:schemeClr val="tx1">
                  <a:lumMod val="95000"/>
                  <a:lumOff val="5000"/>
                </a:schemeClr>
              </a:solidFill>
            </a:endParaRPr>
          </a:p>
        </p:txBody>
      </p:sp>
    </p:spTree>
    <p:extLst>
      <p:ext uri="{BB962C8B-B14F-4D97-AF65-F5344CB8AC3E}">
        <p14:creationId xmlns:p14="http://schemas.microsoft.com/office/powerpoint/2010/main" val="3779169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936" y="119068"/>
            <a:ext cx="8201331" cy="822963"/>
          </a:xfrm>
        </p:spPr>
        <p:txBody>
          <a:bodyPr>
            <a:normAutofit fontScale="90000"/>
          </a:bodyPr>
          <a:lstStyle/>
          <a:p>
            <a:r>
              <a:rPr lang="en-US" b="1" dirty="0">
                <a:solidFill>
                  <a:srgbClr val="008000"/>
                </a:solidFill>
              </a:rPr>
              <a:t>2. </a:t>
            </a:r>
            <a:r>
              <a:rPr lang="en-US" b="1" i="1" dirty="0">
                <a:solidFill>
                  <a:srgbClr val="008000"/>
                </a:solidFill>
              </a:rPr>
              <a:t>Province of Alberta et al v Access Copyright, </a:t>
            </a:r>
            <a:br>
              <a:rPr lang="en-US" b="1" i="1" dirty="0">
                <a:solidFill>
                  <a:srgbClr val="008000"/>
                </a:solidFill>
              </a:rPr>
            </a:br>
            <a:r>
              <a:rPr lang="en-US" sz="2700" b="1" i="1" dirty="0">
                <a:solidFill>
                  <a:srgbClr val="008000"/>
                </a:solidFill>
              </a:rPr>
              <a:t>     </a:t>
            </a:r>
            <a:r>
              <a:rPr lang="en-US" sz="2700" dirty="0">
                <a:solidFill>
                  <a:srgbClr val="008000"/>
                </a:solidFill>
              </a:rPr>
              <a:t>Federal Court  # T-326-18</a:t>
            </a:r>
            <a:r>
              <a:rPr lang="en-US" dirty="0">
                <a:solidFill>
                  <a:srgbClr val="008000"/>
                </a:solidFill>
              </a:rPr>
              <a:t/>
            </a:r>
            <a:br>
              <a:rPr lang="en-US" dirty="0">
                <a:solidFill>
                  <a:srgbClr val="008000"/>
                </a:solidFill>
              </a:rPr>
            </a:br>
            <a:endParaRPr lang="en-US" dirty="0">
              <a:solidFill>
                <a:srgbClr val="008000"/>
              </a:solidFill>
            </a:endParaRPr>
          </a:p>
        </p:txBody>
      </p:sp>
      <p:sp>
        <p:nvSpPr>
          <p:cNvPr id="3" name="Content Placeholder 2"/>
          <p:cNvSpPr>
            <a:spLocks noGrp="1"/>
          </p:cNvSpPr>
          <p:nvPr>
            <p:ph idx="1"/>
          </p:nvPr>
        </p:nvSpPr>
        <p:spPr>
          <a:xfrm>
            <a:off x="164633" y="802237"/>
            <a:ext cx="8814734" cy="4310616"/>
          </a:xfrm>
        </p:spPr>
        <p:txBody>
          <a:bodyPr>
            <a:normAutofit fontScale="92500" lnSpcReduction="20000"/>
          </a:bodyPr>
          <a:lstStyle/>
          <a:p>
            <a:pPr>
              <a:lnSpc>
                <a:spcPct val="120000"/>
              </a:lnSpc>
            </a:pPr>
            <a:r>
              <a:rPr lang="en-US" dirty="0"/>
              <a:t>This is an </a:t>
            </a:r>
            <a:r>
              <a:rPr lang="en-US" b="1" dirty="0"/>
              <a:t>ongoing</a:t>
            </a:r>
            <a:r>
              <a:rPr lang="en-US" dirty="0"/>
              <a:t> lawsuit, initiated February 2, 2018, in the Federal Court,  by the School Boards of Ontario and Ministries of Education for all Canadian Provinces (except BC and Quebec)</a:t>
            </a:r>
            <a:r>
              <a:rPr lang="mr-IN" dirty="0"/>
              <a:t>…</a:t>
            </a:r>
            <a:r>
              <a:rPr lang="en-CA" dirty="0"/>
              <a:t> </a:t>
            </a:r>
          </a:p>
          <a:p>
            <a:pPr>
              <a:lnSpc>
                <a:spcPct val="120000"/>
              </a:lnSpc>
            </a:pPr>
            <a:r>
              <a:rPr lang="en-CA" dirty="0"/>
              <a:t>An </a:t>
            </a:r>
            <a:r>
              <a:rPr lang="en-US" dirty="0"/>
              <a:t>entirely separate legal proceeding from the ongoing </a:t>
            </a:r>
            <a:r>
              <a:rPr lang="en-US" b="1" i="1" dirty="0">
                <a:solidFill>
                  <a:schemeClr val="tx1"/>
                </a:solidFill>
              </a:rPr>
              <a:t>York University v Access Copyright</a:t>
            </a:r>
            <a:r>
              <a:rPr lang="en-US" dirty="0">
                <a:solidFill>
                  <a:schemeClr val="bg1">
                    <a:lumMod val="50000"/>
                  </a:schemeClr>
                </a:solidFill>
              </a:rPr>
              <a:t> </a:t>
            </a:r>
            <a:r>
              <a:rPr lang="en-US" dirty="0">
                <a:solidFill>
                  <a:srgbClr val="1F497D"/>
                </a:solidFill>
              </a:rPr>
              <a:t>litigation</a:t>
            </a:r>
            <a:r>
              <a:rPr lang="en-US" dirty="0">
                <a:solidFill>
                  <a:schemeClr val="bg1">
                    <a:lumMod val="50000"/>
                  </a:schemeClr>
                </a:solidFill>
              </a:rPr>
              <a:t> </a:t>
            </a:r>
            <a:r>
              <a:rPr lang="en-US" dirty="0"/>
              <a:t>(in which, as discussed, we await the decision of the Federal Court of Appeal) </a:t>
            </a:r>
            <a:r>
              <a:rPr lang="en-US" u="sng" dirty="0"/>
              <a:t>and</a:t>
            </a:r>
            <a:r>
              <a:rPr lang="en-US" dirty="0"/>
              <a:t> the older </a:t>
            </a:r>
            <a:r>
              <a:rPr lang="en-US" b="1" i="1" dirty="0">
                <a:solidFill>
                  <a:schemeClr val="tx1"/>
                </a:solidFill>
              </a:rPr>
              <a:t>Alberta (Education) v Access Copyright </a:t>
            </a:r>
            <a:r>
              <a:rPr lang="en-US" dirty="0"/>
              <a:t>2012 </a:t>
            </a:r>
            <a:r>
              <a:rPr lang="en-US" dirty="0">
                <a:solidFill>
                  <a:srgbClr val="FF0000"/>
                </a:solidFill>
              </a:rPr>
              <a:t>SCC</a:t>
            </a:r>
            <a:r>
              <a:rPr lang="en-US" dirty="0"/>
              <a:t> 37.</a:t>
            </a:r>
          </a:p>
          <a:p>
            <a:pPr>
              <a:lnSpc>
                <a:spcPct val="120000"/>
              </a:lnSpc>
            </a:pPr>
            <a:r>
              <a:rPr lang="en-US" dirty="0"/>
              <a:t>In </a:t>
            </a:r>
            <a:r>
              <a:rPr lang="en-US" i="1" dirty="0"/>
              <a:t>this</a:t>
            </a:r>
            <a:r>
              <a:rPr lang="en-US" dirty="0"/>
              <a:t> lawsuit, the plaintiff education entities </a:t>
            </a:r>
            <a:r>
              <a:rPr lang="en-US" b="1" u="sng" dirty="0">
                <a:solidFill>
                  <a:srgbClr val="25901E"/>
                </a:solidFill>
              </a:rPr>
              <a:t>claim</a:t>
            </a:r>
            <a:r>
              <a:rPr lang="en-US" dirty="0"/>
              <a:t> they overpaid Access Copyright, for the years 2010-2012, by </a:t>
            </a:r>
            <a:r>
              <a:rPr lang="en-US" b="1" dirty="0">
                <a:solidFill>
                  <a:srgbClr val="25901E"/>
                </a:solidFill>
              </a:rPr>
              <a:t>$25million</a:t>
            </a:r>
            <a:r>
              <a:rPr lang="en-US" dirty="0"/>
              <a:t>, payments ostensibly made for access to copyrighted materials but made for actual copying that should have been free.</a:t>
            </a:r>
          </a:p>
          <a:p>
            <a:pPr>
              <a:lnSpc>
                <a:spcPct val="120000"/>
              </a:lnSpc>
            </a:pPr>
            <a:r>
              <a:rPr lang="en-US" dirty="0"/>
              <a:t>Access Copyright is both defending itself and also has launched a </a:t>
            </a:r>
            <a:r>
              <a:rPr lang="en-US" b="1" u="sng" dirty="0">
                <a:solidFill>
                  <a:schemeClr val="accent2"/>
                </a:solidFill>
              </a:rPr>
              <a:t>counterclaim</a:t>
            </a:r>
            <a:r>
              <a:rPr lang="en-US" dirty="0"/>
              <a:t> against the plaintiffs for </a:t>
            </a:r>
            <a:r>
              <a:rPr lang="en-US" b="1" dirty="0">
                <a:solidFill>
                  <a:schemeClr val="accent2"/>
                </a:solidFill>
              </a:rPr>
              <a:t>$50million </a:t>
            </a:r>
            <a:r>
              <a:rPr lang="en-US" dirty="0"/>
              <a:t>in royalties it alleges were not paid to it by the education entities between 2013 and 2019 </a:t>
            </a:r>
            <a:r>
              <a:rPr lang="en-US" sz="1500" dirty="0"/>
              <a:t>(amounts it claims are increasing by </a:t>
            </a:r>
            <a:r>
              <a:rPr lang="en-US" sz="1500" b="1" dirty="0">
                <a:solidFill>
                  <a:srgbClr val="C0504D"/>
                </a:solidFill>
              </a:rPr>
              <a:t>$8million </a:t>
            </a:r>
            <a:r>
              <a:rPr lang="en-US" sz="1500" dirty="0"/>
              <a:t>per year going forward)</a:t>
            </a:r>
            <a:endParaRPr lang="en-US" sz="1700" dirty="0"/>
          </a:p>
        </p:txBody>
      </p:sp>
    </p:spTree>
    <p:extLst>
      <p:ext uri="{BB962C8B-B14F-4D97-AF65-F5344CB8AC3E}">
        <p14:creationId xmlns:p14="http://schemas.microsoft.com/office/powerpoint/2010/main" val="34944310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188" y="6513"/>
            <a:ext cx="8229600" cy="662702"/>
          </a:xfrm>
        </p:spPr>
        <p:txBody>
          <a:bodyPr/>
          <a:lstStyle/>
          <a:p>
            <a:r>
              <a:rPr lang="en-US" b="1" i="1" dirty="0">
                <a:solidFill>
                  <a:srgbClr val="008000"/>
                </a:solidFill>
              </a:rPr>
              <a:t>Province of Alberta et al v Access Copyright </a:t>
            </a:r>
            <a:r>
              <a:rPr lang="en-US" b="1" dirty="0">
                <a:solidFill>
                  <a:srgbClr val="008000"/>
                </a:solidFill>
              </a:rPr>
              <a:t>(cont’d)</a:t>
            </a:r>
            <a:endParaRPr lang="en-US" dirty="0"/>
          </a:p>
        </p:txBody>
      </p:sp>
      <p:sp>
        <p:nvSpPr>
          <p:cNvPr id="3" name="Content Placeholder 2"/>
          <p:cNvSpPr>
            <a:spLocks noGrp="1"/>
          </p:cNvSpPr>
          <p:nvPr>
            <p:ph idx="1"/>
          </p:nvPr>
        </p:nvSpPr>
        <p:spPr>
          <a:xfrm>
            <a:off x="164319" y="780455"/>
            <a:ext cx="8910230" cy="4277067"/>
          </a:xfrm>
        </p:spPr>
        <p:txBody>
          <a:bodyPr>
            <a:normAutofit/>
          </a:bodyPr>
          <a:lstStyle/>
          <a:p>
            <a:pPr>
              <a:spcBef>
                <a:spcPts val="1800"/>
              </a:spcBef>
            </a:pPr>
            <a:r>
              <a:rPr lang="en-CA" sz="2400" b="1" dirty="0">
                <a:solidFill>
                  <a:schemeClr val="accent2"/>
                </a:solidFill>
              </a:rPr>
              <a:t>This lawsuit appears to be very far from going to trial</a:t>
            </a:r>
            <a:r>
              <a:rPr lang="mr-IN" sz="2400" b="1" dirty="0">
                <a:solidFill>
                  <a:schemeClr val="accent2"/>
                </a:solidFill>
              </a:rPr>
              <a:t>…</a:t>
            </a:r>
            <a:endParaRPr lang="en-US" sz="2400" b="1" dirty="0">
              <a:solidFill>
                <a:schemeClr val="accent2"/>
              </a:solidFill>
            </a:endParaRPr>
          </a:p>
          <a:p>
            <a:pPr>
              <a:spcBef>
                <a:spcPts val="1800"/>
              </a:spcBef>
            </a:pPr>
            <a:r>
              <a:rPr lang="en-US" dirty="0"/>
              <a:t>Our OLA Copyright Update 2019 did not discuss this lawsuit because, although it was launched in 2018, it was embroiled in procedural matters being handled as part of the Federal Court’s “trial management process” for much of 2018</a:t>
            </a:r>
            <a:r>
              <a:rPr lang="mr-IN" dirty="0"/>
              <a:t>…</a:t>
            </a:r>
            <a:r>
              <a:rPr lang="en-US" dirty="0"/>
              <a:t> </a:t>
            </a:r>
          </a:p>
          <a:p>
            <a:pPr>
              <a:spcBef>
                <a:spcPts val="1800"/>
              </a:spcBef>
            </a:pPr>
            <a:r>
              <a:rPr lang="en-US" dirty="0"/>
              <a:t>In December 2018, a motion was brought by the plaintiff education entities to stay this case</a:t>
            </a:r>
            <a:r>
              <a:rPr lang="en-US" dirty="0">
                <a:solidFill>
                  <a:srgbClr val="008000"/>
                </a:solidFill>
              </a:rPr>
              <a:t> </a:t>
            </a:r>
            <a:r>
              <a:rPr lang="en-US" dirty="0"/>
              <a:t>until the decision of the Federal Court of Appeal in the </a:t>
            </a:r>
            <a:r>
              <a:rPr lang="en-US" i="1" dirty="0">
                <a:solidFill>
                  <a:schemeClr val="accent2"/>
                </a:solidFill>
              </a:rPr>
              <a:t>York University v Access Copyright</a:t>
            </a:r>
            <a:r>
              <a:rPr lang="en-US" dirty="0"/>
              <a:t> matter (we have just discussed) was released</a:t>
            </a:r>
            <a:r>
              <a:rPr lang="mr-IN" dirty="0"/>
              <a:t>…</a:t>
            </a:r>
            <a:endParaRPr lang="en-CA" dirty="0"/>
          </a:p>
          <a:p>
            <a:pPr>
              <a:spcBef>
                <a:spcPts val="1800"/>
              </a:spcBef>
            </a:pPr>
            <a:r>
              <a:rPr lang="en-CA" dirty="0"/>
              <a:t>On March 14, 2019 the motion was denied (by </a:t>
            </a:r>
            <a:r>
              <a:rPr lang="en-CA" dirty="0" err="1"/>
              <a:t>Prothonotary</a:t>
            </a:r>
            <a:r>
              <a:rPr lang="en-CA" dirty="0"/>
              <a:t> Mandy </a:t>
            </a:r>
            <a:r>
              <a:rPr lang="en-CA" dirty="0" err="1"/>
              <a:t>Aylen</a:t>
            </a:r>
            <a:r>
              <a:rPr lang="en-CA" dirty="0"/>
              <a:t>; see document 29 in the court record of proceedings) and thus the lawsuit will continue independent of, though in parallel with, the ongoing </a:t>
            </a:r>
            <a:r>
              <a:rPr lang="en-CA" i="1" dirty="0">
                <a:solidFill>
                  <a:schemeClr val="accent2"/>
                </a:solidFill>
              </a:rPr>
              <a:t>York University v Access Copyright </a:t>
            </a:r>
            <a:r>
              <a:rPr lang="en-CA" dirty="0"/>
              <a:t>litigation</a:t>
            </a:r>
            <a:r>
              <a:rPr lang="mr-IN" dirty="0"/>
              <a:t>…</a:t>
            </a:r>
            <a:endParaRPr lang="en-CA" dirty="0"/>
          </a:p>
          <a:p>
            <a:pPr marL="0" indent="0">
              <a:spcBef>
                <a:spcPts val="1800"/>
              </a:spcBef>
              <a:buNone/>
            </a:pPr>
            <a:endParaRPr lang="en-US" dirty="0"/>
          </a:p>
        </p:txBody>
      </p:sp>
    </p:spTree>
    <p:extLst>
      <p:ext uri="{BB962C8B-B14F-4D97-AF65-F5344CB8AC3E}">
        <p14:creationId xmlns:p14="http://schemas.microsoft.com/office/powerpoint/2010/main" val="732974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2702"/>
          </a:xfrm>
        </p:spPr>
        <p:txBody>
          <a:bodyPr/>
          <a:lstStyle/>
          <a:p>
            <a:r>
              <a:rPr lang="en-US" b="1" i="1" dirty="0">
                <a:solidFill>
                  <a:srgbClr val="008000"/>
                </a:solidFill>
              </a:rPr>
              <a:t>Province of Alberta et al v Access Copyright </a:t>
            </a:r>
            <a:r>
              <a:rPr lang="en-US" b="1" dirty="0">
                <a:solidFill>
                  <a:srgbClr val="008000"/>
                </a:solidFill>
              </a:rPr>
              <a:t>(cont’d)</a:t>
            </a:r>
            <a:endParaRPr lang="en-US" dirty="0"/>
          </a:p>
        </p:txBody>
      </p:sp>
      <p:sp>
        <p:nvSpPr>
          <p:cNvPr id="3" name="Content Placeholder 2"/>
          <p:cNvSpPr>
            <a:spLocks noGrp="1"/>
          </p:cNvSpPr>
          <p:nvPr>
            <p:ph idx="1"/>
          </p:nvPr>
        </p:nvSpPr>
        <p:spPr>
          <a:xfrm>
            <a:off x="634521" y="953649"/>
            <a:ext cx="7560574" cy="3980659"/>
          </a:xfrm>
        </p:spPr>
        <p:txBody>
          <a:bodyPr>
            <a:normAutofit/>
          </a:bodyPr>
          <a:lstStyle/>
          <a:p>
            <a:r>
              <a:rPr lang="en-US" dirty="0"/>
              <a:t>This </a:t>
            </a:r>
            <a:r>
              <a:rPr lang="en-US" i="1" dirty="0">
                <a:solidFill>
                  <a:srgbClr val="008000"/>
                </a:solidFill>
              </a:rPr>
              <a:t>Province of Alberta et al v Access Copyright</a:t>
            </a:r>
            <a:r>
              <a:rPr lang="en-US" dirty="0"/>
              <a:t> lawsuit has become a priority for many librarians this year because of a procedural order that has been made pursuant to it: </a:t>
            </a:r>
          </a:p>
          <a:p>
            <a:r>
              <a:rPr lang="en-US" dirty="0"/>
              <a:t>Certain schools are to provide evidence of their copying, as ordered by </a:t>
            </a:r>
            <a:r>
              <a:rPr lang="en-US" dirty="0" err="1"/>
              <a:t>Prothonotary</a:t>
            </a:r>
            <a:r>
              <a:rPr lang="en-US" dirty="0"/>
              <a:t> </a:t>
            </a:r>
            <a:r>
              <a:rPr lang="en-US" dirty="0" err="1"/>
              <a:t>Aylen</a:t>
            </a:r>
            <a:r>
              <a:rPr lang="en-US" dirty="0"/>
              <a:t> on June 13, 2019 (in document 31 in the court record of proceedings)</a:t>
            </a:r>
            <a:r>
              <a:rPr lang="mr-IN" dirty="0"/>
              <a:t>…</a:t>
            </a:r>
            <a:endParaRPr lang="en-CA" dirty="0"/>
          </a:p>
          <a:p>
            <a:pPr lvl="1"/>
            <a:r>
              <a:rPr lang="en-CA" dirty="0"/>
              <a:t>See, for example, “9 N.L. schools randomly chosen to go over copyright records tied to legal spat” </a:t>
            </a:r>
            <a:r>
              <a:rPr lang="en-CA" b="1" dirty="0"/>
              <a:t>CBC</a:t>
            </a:r>
            <a:r>
              <a:rPr lang="en-CA" dirty="0"/>
              <a:t> Dec. 2, 2019 		</a:t>
            </a:r>
            <a:r>
              <a:rPr lang="en-CA" sz="1100" dirty="0"/>
              <a:t>	</a:t>
            </a:r>
            <a:r>
              <a:rPr lang="en-CA" sz="1100" dirty="0">
                <a:hlinkClick r:id="rId2"/>
              </a:rPr>
              <a:t>https://www.cbc.ca/news/canada/newfoundland-labrador/schools-closed-copyright-court-order-1.5380700</a:t>
            </a:r>
            <a:endParaRPr lang="en-CA" sz="1100" dirty="0"/>
          </a:p>
          <a:p>
            <a:pPr lvl="1"/>
            <a:r>
              <a:rPr lang="en-CA" dirty="0"/>
              <a:t>And, “Whitehorse school among 300 required to turn in teaching plans as part of copyright lawsuit: teachers across Canada have been ordered to provide 7 years of teaching materials” </a:t>
            </a:r>
            <a:r>
              <a:rPr lang="en-CA" b="1" dirty="0"/>
              <a:t>CBC</a:t>
            </a:r>
            <a:r>
              <a:rPr lang="en-CA" dirty="0"/>
              <a:t> Jan. 20, 2020 		</a:t>
            </a:r>
            <a:r>
              <a:rPr lang="en-CA" sz="1000" dirty="0"/>
              <a:t>	</a:t>
            </a:r>
            <a:r>
              <a:rPr lang="en-CA" sz="1000" dirty="0">
                <a:hlinkClick r:id="rId2"/>
              </a:rPr>
              <a:t>https://www.cbc.ca/news/canada/north/fh-Collins-copyright-lawsuit-1.5421142 </a:t>
            </a:r>
            <a:endParaRPr lang="en-CA" sz="1000" dirty="0"/>
          </a:p>
          <a:p>
            <a:endParaRPr lang="en-US" dirty="0"/>
          </a:p>
        </p:txBody>
      </p:sp>
    </p:spTree>
    <p:extLst>
      <p:ext uri="{BB962C8B-B14F-4D97-AF65-F5344CB8AC3E}">
        <p14:creationId xmlns:p14="http://schemas.microsoft.com/office/powerpoint/2010/main" val="20110577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2702"/>
          </a:xfrm>
        </p:spPr>
        <p:txBody>
          <a:bodyPr/>
          <a:lstStyle/>
          <a:p>
            <a:r>
              <a:rPr lang="en-US" dirty="0"/>
              <a:t>D. Copyright Litigation Update</a:t>
            </a:r>
          </a:p>
        </p:txBody>
      </p:sp>
      <p:sp>
        <p:nvSpPr>
          <p:cNvPr id="4" name="Rectangle 3"/>
          <p:cNvSpPr/>
          <p:nvPr/>
        </p:nvSpPr>
        <p:spPr>
          <a:xfrm>
            <a:off x="513844" y="950544"/>
            <a:ext cx="8172956" cy="3990836"/>
          </a:xfrm>
          <a:prstGeom prst="rect">
            <a:avLst/>
          </a:prstGeom>
        </p:spPr>
        <p:txBody>
          <a:bodyPr wrap="square">
            <a:spAutoFit/>
          </a:bodyPr>
          <a:lstStyle/>
          <a:p>
            <a:pPr marL="457200" indent="-457200">
              <a:lnSpc>
                <a:spcPct val="150000"/>
              </a:lnSpc>
              <a:spcBef>
                <a:spcPts val="1800"/>
              </a:spcBef>
              <a:buFont typeface="+mj-lt"/>
              <a:buAutoNum type="arabicPeriod"/>
            </a:pPr>
            <a:r>
              <a:rPr lang="en-US" sz="2000" b="1" i="1" dirty="0">
                <a:solidFill>
                  <a:schemeClr val="bg1">
                    <a:lumMod val="50000"/>
                  </a:schemeClr>
                </a:solidFill>
              </a:rPr>
              <a:t>York University v Access Copyright</a:t>
            </a:r>
            <a:r>
              <a:rPr lang="en-US" sz="2000" dirty="0">
                <a:solidFill>
                  <a:schemeClr val="bg1">
                    <a:lumMod val="50000"/>
                  </a:schemeClr>
                </a:solidFill>
              </a:rPr>
              <a:t>, FCA # A-259-17</a:t>
            </a:r>
          </a:p>
          <a:p>
            <a:pPr marL="457200" indent="-457200">
              <a:lnSpc>
                <a:spcPct val="150000"/>
              </a:lnSpc>
              <a:spcBef>
                <a:spcPts val="1800"/>
              </a:spcBef>
              <a:buFont typeface="+mj-lt"/>
              <a:buAutoNum type="arabicPeriod"/>
            </a:pPr>
            <a:r>
              <a:rPr lang="en-US" sz="2000" b="1" i="1" dirty="0">
                <a:solidFill>
                  <a:schemeClr val="bg1">
                    <a:lumMod val="50000"/>
                  </a:schemeClr>
                </a:solidFill>
              </a:rPr>
              <a:t>Province of Alberta et al v Access Copyright, </a:t>
            </a:r>
            <a:r>
              <a:rPr lang="en-US" sz="2000" dirty="0">
                <a:solidFill>
                  <a:schemeClr val="bg1">
                    <a:lumMod val="50000"/>
                  </a:schemeClr>
                </a:solidFill>
              </a:rPr>
              <a:t>FC # T-326-18</a:t>
            </a:r>
          </a:p>
          <a:p>
            <a:pPr marL="457200" indent="-457200">
              <a:lnSpc>
                <a:spcPct val="150000"/>
              </a:lnSpc>
              <a:spcBef>
                <a:spcPts val="1800"/>
              </a:spcBef>
              <a:buFont typeface="+mj-lt"/>
              <a:buAutoNum type="arabicPeriod"/>
            </a:pPr>
            <a:r>
              <a:rPr lang="en-US" sz="2000" b="1" i="1" dirty="0">
                <a:solidFill>
                  <a:srgbClr val="25901E"/>
                </a:solidFill>
              </a:rPr>
              <a:t>Sullivan v Northwood Media </a:t>
            </a:r>
            <a:r>
              <a:rPr lang="en-US" sz="2000" b="1" i="1" dirty="0" err="1">
                <a:solidFill>
                  <a:srgbClr val="25901E"/>
                </a:solidFill>
              </a:rPr>
              <a:t>Inc</a:t>
            </a:r>
            <a:r>
              <a:rPr lang="en-US" sz="2000" b="1" dirty="0">
                <a:solidFill>
                  <a:srgbClr val="25901E"/>
                </a:solidFill>
              </a:rPr>
              <a:t>, </a:t>
            </a:r>
            <a:r>
              <a:rPr lang="en-US" sz="2000" dirty="0">
                <a:solidFill>
                  <a:srgbClr val="25901E"/>
                </a:solidFill>
              </a:rPr>
              <a:t>2019 ONSC 9 (Master Short)</a:t>
            </a:r>
          </a:p>
          <a:p>
            <a:pPr marL="457200" indent="-457200">
              <a:lnSpc>
                <a:spcPct val="150000"/>
              </a:lnSpc>
              <a:spcBef>
                <a:spcPts val="1800"/>
              </a:spcBef>
              <a:buFont typeface="+mj-lt"/>
              <a:buAutoNum type="arabicPeriod"/>
            </a:pPr>
            <a:r>
              <a:rPr lang="en-US" sz="2000" b="1" i="1" dirty="0" err="1">
                <a:solidFill>
                  <a:schemeClr val="tx1">
                    <a:lumMod val="85000"/>
                    <a:lumOff val="15000"/>
                  </a:schemeClr>
                </a:solidFill>
              </a:rPr>
              <a:t>Pourshian</a:t>
            </a:r>
            <a:r>
              <a:rPr lang="en-US" sz="2000" b="1" i="1" dirty="0">
                <a:solidFill>
                  <a:schemeClr val="tx1">
                    <a:lumMod val="85000"/>
                    <a:lumOff val="15000"/>
                  </a:schemeClr>
                </a:solidFill>
              </a:rPr>
              <a:t> v Walt Disney Company</a:t>
            </a:r>
            <a:r>
              <a:rPr lang="en-US" sz="2000" b="1" dirty="0">
                <a:solidFill>
                  <a:schemeClr val="tx1">
                    <a:lumMod val="85000"/>
                    <a:lumOff val="15000"/>
                  </a:schemeClr>
                </a:solidFill>
              </a:rPr>
              <a:t>, </a:t>
            </a:r>
            <a:r>
              <a:rPr lang="en-US" sz="2000" dirty="0">
                <a:solidFill>
                  <a:schemeClr val="tx1">
                    <a:lumMod val="85000"/>
                    <a:lumOff val="15000"/>
                  </a:schemeClr>
                </a:solidFill>
              </a:rPr>
              <a:t>2019 ONSC 5916 (Master Graham)</a:t>
            </a:r>
          </a:p>
          <a:p>
            <a:pPr marL="457200" indent="-457200">
              <a:lnSpc>
                <a:spcPct val="150000"/>
              </a:lnSpc>
              <a:spcBef>
                <a:spcPts val="1800"/>
              </a:spcBef>
              <a:buFont typeface="+mj-lt"/>
              <a:buAutoNum type="arabicPeriod"/>
            </a:pPr>
            <a:r>
              <a:rPr lang="en-US" sz="2000" b="1" i="1" dirty="0" err="1">
                <a:solidFill>
                  <a:schemeClr val="tx1">
                    <a:lumMod val="95000"/>
                    <a:lumOff val="5000"/>
                  </a:schemeClr>
                </a:solidFill>
              </a:rPr>
              <a:t>Keatley</a:t>
            </a:r>
            <a:r>
              <a:rPr lang="en-US" sz="2000" b="1" i="1" dirty="0">
                <a:solidFill>
                  <a:schemeClr val="tx1">
                    <a:lumMod val="95000"/>
                    <a:lumOff val="5000"/>
                  </a:schemeClr>
                </a:solidFill>
              </a:rPr>
              <a:t> Surveying Ltd v </a:t>
            </a:r>
            <a:r>
              <a:rPr lang="en-US" sz="2000" b="1" i="1" dirty="0" err="1">
                <a:solidFill>
                  <a:schemeClr val="tx1">
                    <a:lumMod val="95000"/>
                    <a:lumOff val="5000"/>
                  </a:schemeClr>
                </a:solidFill>
              </a:rPr>
              <a:t>Teranet</a:t>
            </a:r>
            <a:r>
              <a:rPr lang="en-US" sz="2000" b="1" i="1" dirty="0">
                <a:solidFill>
                  <a:schemeClr val="tx1">
                    <a:lumMod val="95000"/>
                    <a:lumOff val="5000"/>
                  </a:schemeClr>
                </a:solidFill>
              </a:rPr>
              <a:t> Inc</a:t>
            </a:r>
            <a:r>
              <a:rPr lang="en-US" sz="2000" b="1" dirty="0">
                <a:solidFill>
                  <a:schemeClr val="tx1">
                    <a:lumMod val="95000"/>
                    <a:lumOff val="5000"/>
                  </a:schemeClr>
                </a:solidFill>
              </a:rPr>
              <a:t>, </a:t>
            </a:r>
            <a:r>
              <a:rPr lang="en-US" sz="2000" dirty="0">
                <a:solidFill>
                  <a:schemeClr val="tx1">
                    <a:lumMod val="95000"/>
                    <a:lumOff val="5000"/>
                  </a:schemeClr>
                </a:solidFill>
              </a:rPr>
              <a:t>2019 </a:t>
            </a:r>
            <a:r>
              <a:rPr lang="en-US" sz="2000" b="1" dirty="0">
                <a:solidFill>
                  <a:srgbClr val="FF0000"/>
                </a:solidFill>
              </a:rPr>
              <a:t>SCC</a:t>
            </a:r>
            <a:r>
              <a:rPr lang="en-US" sz="2000" dirty="0">
                <a:solidFill>
                  <a:srgbClr val="25901E"/>
                </a:solidFill>
              </a:rPr>
              <a:t> </a:t>
            </a:r>
            <a:r>
              <a:rPr lang="en-US" sz="2000" dirty="0" smtClean="0">
                <a:solidFill>
                  <a:schemeClr val="tx1">
                    <a:lumMod val="95000"/>
                    <a:lumOff val="5000"/>
                  </a:schemeClr>
                </a:solidFill>
              </a:rPr>
              <a:t>43</a:t>
            </a:r>
          </a:p>
          <a:p>
            <a:pPr marL="457200" indent="-457200">
              <a:lnSpc>
                <a:spcPct val="150000"/>
              </a:lnSpc>
              <a:spcBef>
                <a:spcPts val="1800"/>
              </a:spcBef>
              <a:buFont typeface="+mj-lt"/>
              <a:buAutoNum type="arabicPeriod"/>
            </a:pPr>
            <a:r>
              <a:rPr lang="en-US" sz="2000" i="1" dirty="0" smtClean="0">
                <a:solidFill>
                  <a:schemeClr val="tx1">
                    <a:lumMod val="95000"/>
                    <a:lumOff val="5000"/>
                  </a:schemeClr>
                </a:solidFill>
              </a:rPr>
              <a:t>On the tariff front</a:t>
            </a:r>
            <a:r>
              <a:rPr lang="mr-IN" sz="2000" i="1" dirty="0" smtClean="0">
                <a:solidFill>
                  <a:schemeClr val="tx1">
                    <a:lumMod val="95000"/>
                    <a:lumOff val="5000"/>
                  </a:schemeClr>
                </a:solidFill>
              </a:rPr>
              <a:t>…</a:t>
            </a:r>
            <a:endParaRPr lang="en-US" sz="2000" i="1" dirty="0">
              <a:solidFill>
                <a:schemeClr val="tx1">
                  <a:lumMod val="95000"/>
                  <a:lumOff val="5000"/>
                </a:schemeClr>
              </a:solidFill>
            </a:endParaRPr>
          </a:p>
        </p:txBody>
      </p:sp>
    </p:spTree>
    <p:extLst>
      <p:ext uri="{BB962C8B-B14F-4D97-AF65-F5344CB8AC3E}">
        <p14:creationId xmlns:p14="http://schemas.microsoft.com/office/powerpoint/2010/main" val="28690234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59" y="160261"/>
            <a:ext cx="8879838" cy="662702"/>
          </a:xfrm>
        </p:spPr>
        <p:txBody>
          <a:bodyPr>
            <a:normAutofit fontScale="90000"/>
          </a:bodyPr>
          <a:lstStyle/>
          <a:p>
            <a:r>
              <a:rPr lang="en-US" b="1" dirty="0">
                <a:solidFill>
                  <a:srgbClr val="25901E"/>
                </a:solidFill>
              </a:rPr>
              <a:t>3.</a:t>
            </a:r>
            <a:r>
              <a:rPr lang="en-US" b="1" i="1" dirty="0">
                <a:solidFill>
                  <a:srgbClr val="25901E"/>
                </a:solidFill>
              </a:rPr>
              <a:t> Sullivan v Northwood Media </a:t>
            </a:r>
            <a:r>
              <a:rPr lang="en-US" b="1" i="1" dirty="0" err="1">
                <a:solidFill>
                  <a:srgbClr val="25901E"/>
                </a:solidFill>
              </a:rPr>
              <a:t>Inc</a:t>
            </a:r>
            <a:r>
              <a:rPr lang="en-US" b="1" dirty="0">
                <a:solidFill>
                  <a:srgbClr val="25901E"/>
                </a:solidFill>
              </a:rPr>
              <a:t>, </a:t>
            </a:r>
            <a:r>
              <a:rPr lang="en-US" dirty="0">
                <a:solidFill>
                  <a:srgbClr val="25901E"/>
                </a:solidFill>
              </a:rPr>
              <a:t>2019 ONSC 9 (Master Short)</a:t>
            </a:r>
            <a:br>
              <a:rPr lang="en-US" dirty="0">
                <a:solidFill>
                  <a:srgbClr val="25901E"/>
                </a:solidFill>
              </a:rPr>
            </a:br>
            <a:endParaRPr lang="en-US" dirty="0"/>
          </a:p>
        </p:txBody>
      </p:sp>
      <p:sp>
        <p:nvSpPr>
          <p:cNvPr id="3" name="Content Placeholder 2"/>
          <p:cNvSpPr>
            <a:spLocks noGrp="1"/>
          </p:cNvSpPr>
          <p:nvPr>
            <p:ph idx="1"/>
          </p:nvPr>
        </p:nvSpPr>
        <p:spPr>
          <a:xfrm>
            <a:off x="248532" y="671639"/>
            <a:ext cx="8782180" cy="4471861"/>
          </a:xfrm>
          <a:solidFill>
            <a:schemeClr val="bg1">
              <a:lumMod val="95000"/>
            </a:schemeClr>
          </a:solidFill>
        </p:spPr>
        <p:txBody>
          <a:bodyPr>
            <a:normAutofit fontScale="92500" lnSpcReduction="20000"/>
          </a:bodyPr>
          <a:lstStyle/>
          <a:p>
            <a:pPr>
              <a:lnSpc>
                <a:spcPct val="120000"/>
              </a:lnSpc>
            </a:pPr>
            <a:r>
              <a:rPr lang="en-US" sz="1600" dirty="0"/>
              <a:t>LM Montgomery, author of </a:t>
            </a:r>
            <a:r>
              <a:rPr lang="en-US" sz="1600" b="1" i="1" dirty="0">
                <a:solidFill>
                  <a:srgbClr val="25901E"/>
                </a:solidFill>
              </a:rPr>
              <a:t>Anne of Green Gables </a:t>
            </a:r>
            <a:r>
              <a:rPr lang="en-US" sz="1600" b="1" dirty="0">
                <a:solidFill>
                  <a:srgbClr val="008000"/>
                </a:solidFill>
              </a:rPr>
              <a:t>&amp; 22 more novels</a:t>
            </a:r>
            <a:r>
              <a:rPr lang="en-US" sz="1600" dirty="0"/>
              <a:t>, died in 1942 </a:t>
            </a:r>
            <a:r>
              <a:rPr lang="mr-IN" sz="1600" dirty="0"/>
              <a:t>–</a:t>
            </a:r>
            <a:r>
              <a:rPr lang="en-CA" sz="1600" dirty="0"/>
              <a:t> </a:t>
            </a:r>
            <a:r>
              <a:rPr lang="en-US" sz="1600" dirty="0"/>
              <a:t>copyright in her entire corpus of works expired 50 years later, in 1992.</a:t>
            </a:r>
          </a:p>
          <a:p>
            <a:pPr>
              <a:lnSpc>
                <a:spcPct val="120000"/>
              </a:lnSpc>
            </a:pPr>
            <a:r>
              <a:rPr lang="en-US" sz="1600" dirty="0"/>
              <a:t>The television series </a:t>
            </a:r>
            <a:r>
              <a:rPr lang="en-US" sz="1600" b="1" dirty="0">
                <a:solidFill>
                  <a:schemeClr val="accent2"/>
                </a:solidFill>
              </a:rPr>
              <a:t>“Anne” </a:t>
            </a:r>
            <a:r>
              <a:rPr lang="en-US" sz="1600" dirty="0"/>
              <a:t>premiered on CBC (and later on Netflix) on March 19, 2017;  in its 2</a:t>
            </a:r>
            <a:r>
              <a:rPr lang="en-US" sz="1600" baseline="30000" dirty="0"/>
              <a:t>nd</a:t>
            </a:r>
            <a:r>
              <a:rPr lang="en-US" sz="1600" dirty="0"/>
              <a:t> season, it was called </a:t>
            </a:r>
            <a:r>
              <a:rPr lang="en-US" sz="1600" b="1" dirty="0">
                <a:solidFill>
                  <a:srgbClr val="C0504D"/>
                </a:solidFill>
              </a:rPr>
              <a:t>“Anne with an E”</a:t>
            </a:r>
            <a:r>
              <a:rPr lang="en-US" sz="1600" dirty="0"/>
              <a:t>; its 3</a:t>
            </a:r>
            <a:r>
              <a:rPr lang="en-US" sz="1600" baseline="30000" dirty="0"/>
              <a:t>rd</a:t>
            </a:r>
            <a:r>
              <a:rPr lang="en-US" sz="1600" dirty="0"/>
              <a:t> and final season was in the fall of 2019.</a:t>
            </a:r>
          </a:p>
          <a:p>
            <a:pPr>
              <a:lnSpc>
                <a:spcPct val="120000"/>
              </a:lnSpc>
            </a:pPr>
            <a:r>
              <a:rPr lang="en-US" sz="1600" dirty="0"/>
              <a:t>In the new </a:t>
            </a:r>
            <a:r>
              <a:rPr lang="en-US" sz="1600" b="1" dirty="0">
                <a:solidFill>
                  <a:srgbClr val="C0504D"/>
                </a:solidFill>
              </a:rPr>
              <a:t>“Anne/Anne with an E” </a:t>
            </a:r>
            <a:r>
              <a:rPr lang="en-US" sz="1600" dirty="0"/>
              <a:t>series, Kevin Sullivan and Sullivan Entertainment sued Northwood Media (connected with Anne/Anne with an E” through one of its Executive Producers and writers) for copyright infringement of elements of the Sullivan movies </a:t>
            </a:r>
            <a:r>
              <a:rPr lang="en-US" sz="1600" b="1" dirty="0">
                <a:solidFill>
                  <a:srgbClr val="3366FF"/>
                </a:solidFill>
              </a:rPr>
              <a:t>“Anne of Green Gables” (1985) </a:t>
            </a:r>
            <a:r>
              <a:rPr lang="en-US" sz="1600" dirty="0"/>
              <a:t>and </a:t>
            </a:r>
            <a:r>
              <a:rPr lang="en-US" sz="1600" b="1" dirty="0">
                <a:solidFill>
                  <a:srgbClr val="3366FF"/>
                </a:solidFill>
              </a:rPr>
              <a:t>“Anne of Avonlea” (1987) </a:t>
            </a:r>
            <a:r>
              <a:rPr lang="en-US" sz="1600" dirty="0"/>
              <a:t>[included among those works referred to by Master Short as the “Sullivan Works”].</a:t>
            </a:r>
          </a:p>
          <a:p>
            <a:pPr>
              <a:lnSpc>
                <a:spcPct val="120000"/>
              </a:lnSpc>
            </a:pPr>
            <a:r>
              <a:rPr lang="en-US" sz="1600" dirty="0"/>
              <a:t>In </a:t>
            </a:r>
            <a:r>
              <a:rPr lang="en-US" sz="1600" i="1" dirty="0"/>
              <a:t>Sullivan v Northwood Media Inc.</a:t>
            </a:r>
            <a:r>
              <a:rPr lang="en-US" sz="1600" dirty="0"/>
              <a:t>, the plaintiffs alleged Northwood Media breached, not any copyright ever held by Montgomery but more recently created copyright interests held by Sullivan and, as Master Short said (</a:t>
            </a:r>
            <a:r>
              <a:rPr lang="en-US" sz="1600" dirty="0" err="1"/>
              <a:t>para</a:t>
            </a:r>
            <a:r>
              <a:rPr lang="en-US" sz="1600" dirty="0"/>
              <a:t> 5), “conceivable damages, in the millions of dollars, are potentially at stake.”</a:t>
            </a:r>
          </a:p>
          <a:p>
            <a:pPr>
              <a:lnSpc>
                <a:spcPct val="120000"/>
              </a:lnSpc>
            </a:pPr>
            <a:r>
              <a:rPr lang="en-US" sz="1600" dirty="0"/>
              <a:t>Master Short’s decision on the interlocutory motion before him dealt only with early stages of the lawsuit and was issued on July 19, 2019. There have been, to date, no further reported proceedings connected with this lawsuit.</a:t>
            </a:r>
          </a:p>
          <a:p>
            <a:pPr>
              <a:lnSpc>
                <a:spcPct val="120000"/>
              </a:lnSpc>
            </a:pPr>
            <a:r>
              <a:rPr lang="en-US" sz="1600" dirty="0"/>
              <a:t>The cancellation of </a:t>
            </a:r>
            <a:r>
              <a:rPr lang="en-US" sz="1600" b="1" dirty="0">
                <a:solidFill>
                  <a:schemeClr val="accent2"/>
                </a:solidFill>
              </a:rPr>
              <a:t>“Anne with an E” </a:t>
            </a:r>
            <a:r>
              <a:rPr lang="en-US" sz="1600" dirty="0"/>
              <a:t>after its 3</a:t>
            </a:r>
            <a:r>
              <a:rPr lang="en-US" sz="1600" baseline="30000" dirty="0"/>
              <a:t>rd</a:t>
            </a:r>
            <a:r>
              <a:rPr lang="en-US" sz="1600" dirty="0"/>
              <a:t> season was announced November 25, 2019. </a:t>
            </a:r>
          </a:p>
        </p:txBody>
      </p:sp>
    </p:spTree>
    <p:extLst>
      <p:ext uri="{BB962C8B-B14F-4D97-AF65-F5344CB8AC3E}">
        <p14:creationId xmlns:p14="http://schemas.microsoft.com/office/powerpoint/2010/main" val="4163515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709" y="-49650"/>
            <a:ext cx="8908796" cy="884392"/>
          </a:xfrm>
        </p:spPr>
        <p:txBody>
          <a:bodyPr>
            <a:noAutofit/>
          </a:bodyPr>
          <a:lstStyle/>
          <a:p>
            <a:pPr>
              <a:spcBef>
                <a:spcPts val="0"/>
              </a:spcBef>
            </a:pPr>
            <a:r>
              <a:rPr lang="en-US" sz="1800" dirty="0"/>
              <a:t>In his decision on the preliminary matter, </a:t>
            </a:r>
            <a:br>
              <a:rPr lang="en-US" sz="1800" dirty="0"/>
            </a:br>
            <a:r>
              <a:rPr lang="en-US" sz="1800" dirty="0"/>
              <a:t>Master Short described the allegations made by Sullivan in the overall lawsuit </a:t>
            </a:r>
            <a:br>
              <a:rPr lang="en-US" sz="1800" dirty="0"/>
            </a:br>
            <a:r>
              <a:rPr lang="en-US" sz="1400" dirty="0">
                <a:solidFill>
                  <a:schemeClr val="tx1">
                    <a:lumMod val="75000"/>
                    <a:lumOff val="25000"/>
                  </a:schemeClr>
                </a:solidFill>
              </a:rPr>
              <a:t>(paragraph numbers are taken from Master Short’s judgment):</a:t>
            </a:r>
            <a:endParaRPr lang="en-US" sz="1800" dirty="0">
              <a:solidFill>
                <a:schemeClr val="tx1">
                  <a:lumMod val="75000"/>
                  <a:lumOff val="25000"/>
                </a:schemeClr>
              </a:solidFill>
            </a:endParaRPr>
          </a:p>
        </p:txBody>
      </p:sp>
      <p:sp>
        <p:nvSpPr>
          <p:cNvPr id="3" name="Content Placeholder 2"/>
          <p:cNvSpPr>
            <a:spLocks noGrp="1"/>
          </p:cNvSpPr>
          <p:nvPr>
            <p:ph idx="1"/>
          </p:nvPr>
        </p:nvSpPr>
        <p:spPr>
          <a:xfrm>
            <a:off x="139709" y="893107"/>
            <a:ext cx="8908797" cy="4368437"/>
          </a:xfrm>
          <a:solidFill>
            <a:schemeClr val="bg1">
              <a:lumMod val="95000"/>
            </a:schemeClr>
          </a:solidFill>
        </p:spPr>
        <p:txBody>
          <a:bodyPr>
            <a:normAutofit fontScale="70000" lnSpcReduction="20000"/>
          </a:bodyPr>
          <a:lstStyle/>
          <a:p>
            <a:pPr marL="357188" indent="-357188">
              <a:lnSpc>
                <a:spcPct val="120000"/>
              </a:lnSpc>
              <a:spcBef>
                <a:spcPts val="600"/>
              </a:spcBef>
              <a:buNone/>
            </a:pPr>
            <a:r>
              <a:rPr lang="en-US" dirty="0"/>
              <a:t>[</a:t>
            </a:r>
            <a:r>
              <a:rPr lang="en-US" dirty="0">
                <a:solidFill>
                  <a:schemeClr val="tx1"/>
                </a:solidFill>
              </a:rPr>
              <a:t>3</a:t>
            </a:r>
            <a:r>
              <a:rPr lang="en-US" dirty="0"/>
              <a:t>] </a:t>
            </a:r>
            <a:r>
              <a:rPr lang="en-US" dirty="0">
                <a:solidFill>
                  <a:schemeClr val="tx1"/>
                </a:solidFill>
              </a:rPr>
              <a:t>The plaintiff asserts that numerous elements contained in their bringing the original story and newly created stories involving both the characters of the original books and those subsequently created by or on behalf of plaintiffs (the “Sullivan Works”), have been appropriated by the defendants for a new television/Netflix version entitled “ANNE” or now “ANNE with an E”</a:t>
            </a:r>
          </a:p>
          <a:p>
            <a:pPr marL="357188" indent="-357188">
              <a:lnSpc>
                <a:spcPct val="120000"/>
              </a:lnSpc>
              <a:buNone/>
            </a:pPr>
            <a:r>
              <a:rPr lang="en-US" dirty="0">
                <a:solidFill>
                  <a:schemeClr val="tx1"/>
                </a:solidFill>
              </a:rPr>
              <a:t>[4] The nature of the overall dispute is typified in these extracts (from a paragraph in the Statement of Claim) regarding the Defendants’ production: “The Premiere of “Anne” contains infringements of the original distinctive aspects of Sullivan’s Works, including: </a:t>
            </a:r>
          </a:p>
          <a:p>
            <a:pPr marL="536575" indent="-179388">
              <a:lnSpc>
                <a:spcPct val="120000"/>
              </a:lnSpc>
              <a:spcBef>
                <a:spcPts val="600"/>
              </a:spcBef>
              <a:buFont typeface="+mj-lt"/>
              <a:buAutoNum type="alphaLcParenR"/>
            </a:pPr>
            <a:r>
              <a:rPr lang="en-US" dirty="0">
                <a:solidFill>
                  <a:schemeClr val="tx1"/>
                </a:solidFill>
              </a:rPr>
              <a:t>copying the decision to set the story in the late 1890’s as in Anne 1 and Anne 4, instead of being set in the 1870’s as in the Anne of Green Gables novel;</a:t>
            </a:r>
          </a:p>
          <a:p>
            <a:pPr marL="536575" indent="-179388">
              <a:lnSpc>
                <a:spcPct val="120000"/>
              </a:lnSpc>
              <a:spcBef>
                <a:spcPts val="600"/>
              </a:spcBef>
              <a:buFont typeface="+mj-lt"/>
              <a:buAutoNum type="alphaLcParenR"/>
            </a:pPr>
            <a:r>
              <a:rPr lang="en-US" dirty="0">
                <a:solidFill>
                  <a:schemeClr val="tx1"/>
                </a:solidFill>
              </a:rPr>
              <a:t>copying the use of steam trains from a scene in Anne 3, not available in the 1870’s;</a:t>
            </a:r>
          </a:p>
          <a:p>
            <a:pPr marL="536575" indent="-179388">
              <a:lnSpc>
                <a:spcPct val="120000"/>
              </a:lnSpc>
              <a:spcBef>
                <a:spcPts val="600"/>
              </a:spcBef>
              <a:buFont typeface="+mj-lt"/>
              <a:buAutoNum type="alphaLcParenR"/>
            </a:pPr>
            <a:r>
              <a:rPr lang="en-US" dirty="0">
                <a:solidFill>
                  <a:schemeClr val="tx1"/>
                </a:solidFill>
              </a:rPr>
              <a:t>copying the set and depiction of Charlottetown from Anne 4;</a:t>
            </a:r>
          </a:p>
          <a:p>
            <a:pPr marL="536575" indent="-179388">
              <a:lnSpc>
                <a:spcPct val="120000"/>
              </a:lnSpc>
              <a:spcBef>
                <a:spcPts val="600"/>
              </a:spcBef>
              <a:buFont typeface="+mj-lt"/>
              <a:buAutoNum type="alphaLcParenR"/>
            </a:pPr>
            <a:r>
              <a:rPr lang="en-US" dirty="0">
                <a:solidFill>
                  <a:schemeClr val="tx1"/>
                </a:solidFill>
              </a:rPr>
              <a:t>copying the opening sequence of scenes from Anne 1 during which Anne’s life of hardship and emotional abuse at the hands of the Hammond family is depicted before being sent to the </a:t>
            </a:r>
            <a:r>
              <a:rPr lang="en-US" dirty="0" err="1">
                <a:solidFill>
                  <a:schemeClr val="tx1"/>
                </a:solidFill>
              </a:rPr>
              <a:t>Hopeton</a:t>
            </a:r>
            <a:r>
              <a:rPr lang="en-US" dirty="0">
                <a:solidFill>
                  <a:schemeClr val="tx1"/>
                </a:solidFill>
              </a:rPr>
              <a:t> Orphanage and ultimately to Green Gables, including copying the staging and story sequence wherein Matthew passes by Mrs. </a:t>
            </a:r>
            <a:r>
              <a:rPr lang="en-US" dirty="0" err="1">
                <a:solidFill>
                  <a:schemeClr val="tx1"/>
                </a:solidFill>
              </a:rPr>
              <a:t>Lynde’s</a:t>
            </a:r>
            <a:r>
              <a:rPr lang="en-US" dirty="0">
                <a:solidFill>
                  <a:schemeClr val="tx1"/>
                </a:solidFill>
              </a:rPr>
              <a:t> house on his way to the train station to pick up Anne; </a:t>
            </a:r>
          </a:p>
          <a:p>
            <a:pPr marL="357187" indent="0">
              <a:lnSpc>
                <a:spcPct val="120000"/>
              </a:lnSpc>
              <a:spcBef>
                <a:spcPts val="600"/>
              </a:spcBef>
              <a:buNone/>
            </a:pPr>
            <a:r>
              <a:rPr lang="mr-IN" dirty="0">
                <a:solidFill>
                  <a:schemeClr val="tx1"/>
                </a:solidFill>
              </a:rPr>
              <a:t>…</a:t>
            </a:r>
            <a:r>
              <a:rPr lang="en-CA" dirty="0">
                <a:solidFill>
                  <a:schemeClr val="tx1"/>
                </a:solidFill>
              </a:rPr>
              <a:t> [in the original]</a:t>
            </a:r>
          </a:p>
          <a:p>
            <a:pPr marL="357187" indent="0">
              <a:lnSpc>
                <a:spcPct val="120000"/>
              </a:lnSpc>
              <a:spcBef>
                <a:spcPts val="600"/>
              </a:spcBef>
              <a:buNone/>
            </a:pPr>
            <a:r>
              <a:rPr lang="en-CA" dirty="0">
                <a:solidFill>
                  <a:schemeClr val="tx1"/>
                </a:solidFill>
              </a:rPr>
              <a:t>(xii) Anne offering up to </a:t>
            </a:r>
            <a:r>
              <a:rPr lang="en-CA" dirty="0" err="1">
                <a:solidFill>
                  <a:schemeClr val="tx1"/>
                </a:solidFill>
              </a:rPr>
              <a:t>Marilla</a:t>
            </a:r>
            <a:r>
              <a:rPr lang="en-CA" dirty="0">
                <a:solidFill>
                  <a:schemeClr val="tx1"/>
                </a:solidFill>
              </a:rPr>
              <a:t> that she is good at washing dishes from Anne 4.</a:t>
            </a:r>
            <a:endParaRPr lang="en-US" dirty="0">
              <a:solidFill>
                <a:schemeClr val="tx1"/>
              </a:solidFill>
            </a:endParaRPr>
          </a:p>
        </p:txBody>
      </p:sp>
    </p:spTree>
    <p:extLst>
      <p:ext uri="{BB962C8B-B14F-4D97-AF65-F5344CB8AC3E}">
        <p14:creationId xmlns:p14="http://schemas.microsoft.com/office/powerpoint/2010/main" val="2496432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2702"/>
          </a:xfrm>
        </p:spPr>
        <p:txBody>
          <a:bodyPr/>
          <a:lstStyle/>
          <a:p>
            <a:r>
              <a:rPr lang="en-US" dirty="0"/>
              <a:t>D. Copyright Litigation Update</a:t>
            </a:r>
          </a:p>
        </p:txBody>
      </p:sp>
      <p:sp>
        <p:nvSpPr>
          <p:cNvPr id="4" name="Rectangle 3"/>
          <p:cNvSpPr/>
          <p:nvPr/>
        </p:nvSpPr>
        <p:spPr>
          <a:xfrm>
            <a:off x="577738" y="967708"/>
            <a:ext cx="8172956" cy="3990836"/>
          </a:xfrm>
          <a:prstGeom prst="rect">
            <a:avLst/>
          </a:prstGeom>
        </p:spPr>
        <p:txBody>
          <a:bodyPr wrap="square">
            <a:spAutoFit/>
          </a:bodyPr>
          <a:lstStyle/>
          <a:p>
            <a:pPr marL="457200" indent="-457200">
              <a:lnSpc>
                <a:spcPct val="150000"/>
              </a:lnSpc>
              <a:spcBef>
                <a:spcPts val="1800"/>
              </a:spcBef>
              <a:buFont typeface="+mj-lt"/>
              <a:buAutoNum type="arabicPeriod"/>
            </a:pPr>
            <a:r>
              <a:rPr lang="en-US" sz="2000" b="1" i="1" dirty="0">
                <a:solidFill>
                  <a:schemeClr val="bg1">
                    <a:lumMod val="50000"/>
                  </a:schemeClr>
                </a:solidFill>
              </a:rPr>
              <a:t>York University v Access Copyright</a:t>
            </a:r>
            <a:r>
              <a:rPr lang="en-US" sz="2000" dirty="0">
                <a:solidFill>
                  <a:schemeClr val="bg1">
                    <a:lumMod val="50000"/>
                  </a:schemeClr>
                </a:solidFill>
              </a:rPr>
              <a:t>, FCA # A-259-17</a:t>
            </a:r>
          </a:p>
          <a:p>
            <a:pPr marL="457200" indent="-457200">
              <a:lnSpc>
                <a:spcPct val="150000"/>
              </a:lnSpc>
              <a:spcBef>
                <a:spcPts val="1800"/>
              </a:spcBef>
              <a:buFont typeface="+mj-lt"/>
              <a:buAutoNum type="arabicPeriod"/>
            </a:pPr>
            <a:r>
              <a:rPr lang="en-US" sz="2000" b="1" i="1" dirty="0">
                <a:solidFill>
                  <a:schemeClr val="bg1">
                    <a:lumMod val="50000"/>
                  </a:schemeClr>
                </a:solidFill>
              </a:rPr>
              <a:t>Province of Alberta et al v Access Copyright, </a:t>
            </a:r>
            <a:r>
              <a:rPr lang="en-US" sz="2000" dirty="0">
                <a:solidFill>
                  <a:schemeClr val="bg1">
                    <a:lumMod val="50000"/>
                  </a:schemeClr>
                </a:solidFill>
              </a:rPr>
              <a:t>FC # T-326-18</a:t>
            </a:r>
          </a:p>
          <a:p>
            <a:pPr marL="457200" indent="-457200">
              <a:lnSpc>
                <a:spcPct val="150000"/>
              </a:lnSpc>
              <a:spcBef>
                <a:spcPts val="1800"/>
              </a:spcBef>
              <a:buFont typeface="+mj-lt"/>
              <a:buAutoNum type="arabicPeriod"/>
            </a:pPr>
            <a:r>
              <a:rPr lang="en-US" sz="2000" b="1" i="1" dirty="0">
                <a:solidFill>
                  <a:schemeClr val="bg1">
                    <a:lumMod val="50000"/>
                  </a:schemeClr>
                </a:solidFill>
              </a:rPr>
              <a:t>Sullivan v Northwood Media </a:t>
            </a:r>
            <a:r>
              <a:rPr lang="en-US" sz="2000" b="1" i="1" dirty="0" err="1">
                <a:solidFill>
                  <a:schemeClr val="bg1">
                    <a:lumMod val="50000"/>
                  </a:schemeClr>
                </a:solidFill>
              </a:rPr>
              <a:t>Inc</a:t>
            </a:r>
            <a:r>
              <a:rPr lang="en-US" sz="2000" b="1" dirty="0">
                <a:solidFill>
                  <a:schemeClr val="bg1">
                    <a:lumMod val="50000"/>
                  </a:schemeClr>
                </a:solidFill>
              </a:rPr>
              <a:t>, </a:t>
            </a:r>
            <a:r>
              <a:rPr lang="en-US" sz="2000" dirty="0">
                <a:solidFill>
                  <a:schemeClr val="bg1">
                    <a:lumMod val="50000"/>
                  </a:schemeClr>
                </a:solidFill>
              </a:rPr>
              <a:t>2019 ONSC 9 (Master Short)</a:t>
            </a:r>
          </a:p>
          <a:p>
            <a:pPr marL="457200" indent="-457200">
              <a:lnSpc>
                <a:spcPct val="150000"/>
              </a:lnSpc>
              <a:spcBef>
                <a:spcPts val="1800"/>
              </a:spcBef>
              <a:buFont typeface="+mj-lt"/>
              <a:buAutoNum type="arabicPeriod"/>
            </a:pPr>
            <a:r>
              <a:rPr lang="en-US" sz="2000" b="1" i="1" dirty="0" err="1">
                <a:solidFill>
                  <a:srgbClr val="25901E"/>
                </a:solidFill>
              </a:rPr>
              <a:t>Pourshian</a:t>
            </a:r>
            <a:r>
              <a:rPr lang="en-US" sz="2000" b="1" i="1" dirty="0">
                <a:solidFill>
                  <a:srgbClr val="25901E"/>
                </a:solidFill>
              </a:rPr>
              <a:t> v Walt Disney Company</a:t>
            </a:r>
            <a:r>
              <a:rPr lang="en-US" sz="2000" b="1" dirty="0">
                <a:solidFill>
                  <a:srgbClr val="25901E"/>
                </a:solidFill>
              </a:rPr>
              <a:t>, </a:t>
            </a:r>
            <a:r>
              <a:rPr lang="en-US" sz="2000" dirty="0">
                <a:solidFill>
                  <a:srgbClr val="25901E"/>
                </a:solidFill>
              </a:rPr>
              <a:t>2019 ONSC 5916 (Master Graham)</a:t>
            </a:r>
          </a:p>
          <a:p>
            <a:pPr marL="457200" indent="-457200">
              <a:lnSpc>
                <a:spcPct val="150000"/>
              </a:lnSpc>
              <a:spcBef>
                <a:spcPts val="1800"/>
              </a:spcBef>
              <a:buFont typeface="+mj-lt"/>
              <a:buAutoNum type="arabicPeriod"/>
            </a:pPr>
            <a:r>
              <a:rPr lang="en-US" sz="2000" b="1" i="1" dirty="0" err="1">
                <a:solidFill>
                  <a:schemeClr val="tx1">
                    <a:lumMod val="95000"/>
                    <a:lumOff val="5000"/>
                  </a:schemeClr>
                </a:solidFill>
              </a:rPr>
              <a:t>Keatley</a:t>
            </a:r>
            <a:r>
              <a:rPr lang="en-US" sz="2000" b="1" i="1" dirty="0">
                <a:solidFill>
                  <a:schemeClr val="tx1">
                    <a:lumMod val="95000"/>
                    <a:lumOff val="5000"/>
                  </a:schemeClr>
                </a:solidFill>
              </a:rPr>
              <a:t> Surveying Ltd v </a:t>
            </a:r>
            <a:r>
              <a:rPr lang="en-US" sz="2000" b="1" i="1" dirty="0" err="1">
                <a:solidFill>
                  <a:schemeClr val="tx1">
                    <a:lumMod val="95000"/>
                    <a:lumOff val="5000"/>
                  </a:schemeClr>
                </a:solidFill>
              </a:rPr>
              <a:t>Teranet</a:t>
            </a:r>
            <a:r>
              <a:rPr lang="en-US" sz="2000" b="1" i="1" dirty="0">
                <a:solidFill>
                  <a:schemeClr val="tx1">
                    <a:lumMod val="95000"/>
                    <a:lumOff val="5000"/>
                  </a:schemeClr>
                </a:solidFill>
              </a:rPr>
              <a:t> Inc</a:t>
            </a:r>
            <a:r>
              <a:rPr lang="en-US" sz="2000" b="1" dirty="0">
                <a:solidFill>
                  <a:schemeClr val="tx1">
                    <a:lumMod val="95000"/>
                    <a:lumOff val="5000"/>
                  </a:schemeClr>
                </a:solidFill>
              </a:rPr>
              <a:t>, </a:t>
            </a:r>
            <a:r>
              <a:rPr lang="en-US" sz="2000" dirty="0">
                <a:solidFill>
                  <a:schemeClr val="tx1">
                    <a:lumMod val="95000"/>
                    <a:lumOff val="5000"/>
                  </a:schemeClr>
                </a:solidFill>
              </a:rPr>
              <a:t>2019 </a:t>
            </a:r>
            <a:r>
              <a:rPr lang="en-US" sz="2000" b="1" dirty="0">
                <a:solidFill>
                  <a:srgbClr val="FF0000"/>
                </a:solidFill>
              </a:rPr>
              <a:t>SCC</a:t>
            </a:r>
            <a:r>
              <a:rPr lang="en-US" sz="2000" dirty="0">
                <a:solidFill>
                  <a:srgbClr val="25901E"/>
                </a:solidFill>
              </a:rPr>
              <a:t> </a:t>
            </a:r>
            <a:r>
              <a:rPr lang="en-US" sz="2000" dirty="0" smtClean="0">
                <a:solidFill>
                  <a:schemeClr val="tx1">
                    <a:lumMod val="95000"/>
                    <a:lumOff val="5000"/>
                  </a:schemeClr>
                </a:solidFill>
              </a:rPr>
              <a:t>43</a:t>
            </a:r>
          </a:p>
          <a:p>
            <a:pPr marL="457200" indent="-457200">
              <a:lnSpc>
                <a:spcPct val="150000"/>
              </a:lnSpc>
              <a:spcBef>
                <a:spcPts val="1800"/>
              </a:spcBef>
              <a:buFont typeface="+mj-lt"/>
              <a:buAutoNum type="arabicPeriod"/>
            </a:pPr>
            <a:r>
              <a:rPr lang="en-US" sz="2000" i="1" dirty="0" smtClean="0">
                <a:solidFill>
                  <a:schemeClr val="tx1">
                    <a:lumMod val="95000"/>
                    <a:lumOff val="5000"/>
                  </a:schemeClr>
                </a:solidFill>
              </a:rPr>
              <a:t>On the tariff front</a:t>
            </a:r>
            <a:r>
              <a:rPr lang="mr-IN" sz="2000" i="1" dirty="0" smtClean="0">
                <a:solidFill>
                  <a:schemeClr val="tx1">
                    <a:lumMod val="95000"/>
                    <a:lumOff val="5000"/>
                  </a:schemeClr>
                </a:solidFill>
              </a:rPr>
              <a:t>…</a:t>
            </a:r>
            <a:endParaRPr lang="en-US" sz="2000" i="1" dirty="0">
              <a:solidFill>
                <a:schemeClr val="tx1">
                  <a:lumMod val="95000"/>
                  <a:lumOff val="5000"/>
                </a:schemeClr>
              </a:solidFill>
            </a:endParaRPr>
          </a:p>
        </p:txBody>
      </p:sp>
    </p:spTree>
    <p:extLst>
      <p:ext uri="{BB962C8B-B14F-4D97-AF65-F5344CB8AC3E}">
        <p14:creationId xmlns:p14="http://schemas.microsoft.com/office/powerpoint/2010/main" val="3035379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766" y="0"/>
            <a:ext cx="8578468" cy="940409"/>
          </a:xfrm>
        </p:spPr>
        <p:txBody>
          <a:bodyPr>
            <a:noAutofit/>
          </a:bodyPr>
          <a:lstStyle/>
          <a:p>
            <a:r>
              <a:rPr lang="en-US" sz="2000" b="1" dirty="0">
                <a:solidFill>
                  <a:srgbClr val="25901E"/>
                </a:solidFill>
              </a:rPr>
              <a:t>4. </a:t>
            </a:r>
            <a:r>
              <a:rPr lang="en-US" sz="2000" b="1" i="1" dirty="0" err="1">
                <a:solidFill>
                  <a:srgbClr val="25901E"/>
                </a:solidFill>
              </a:rPr>
              <a:t>Pourshian</a:t>
            </a:r>
            <a:r>
              <a:rPr lang="en-US" sz="2000" b="1" i="1" dirty="0">
                <a:solidFill>
                  <a:srgbClr val="25901E"/>
                </a:solidFill>
              </a:rPr>
              <a:t> v Walt Disney Company</a:t>
            </a:r>
            <a:r>
              <a:rPr lang="en-US" sz="2000" b="1" dirty="0">
                <a:solidFill>
                  <a:srgbClr val="25901E"/>
                </a:solidFill>
              </a:rPr>
              <a:t>, </a:t>
            </a:r>
            <a:r>
              <a:rPr lang="en-US" sz="2000" dirty="0">
                <a:solidFill>
                  <a:srgbClr val="25901E"/>
                </a:solidFill>
              </a:rPr>
              <a:t>2019 ONSC 5916 (Master Graham)</a:t>
            </a:r>
            <a:br>
              <a:rPr lang="en-US" sz="2000" dirty="0">
                <a:solidFill>
                  <a:srgbClr val="25901E"/>
                </a:solidFill>
              </a:rPr>
            </a:br>
            <a:endParaRPr lang="en-US" sz="2000" dirty="0"/>
          </a:p>
        </p:txBody>
      </p:sp>
      <p:sp>
        <p:nvSpPr>
          <p:cNvPr id="3" name="Content Placeholder 2"/>
          <p:cNvSpPr>
            <a:spLocks noGrp="1"/>
          </p:cNvSpPr>
          <p:nvPr>
            <p:ph idx="1"/>
          </p:nvPr>
        </p:nvSpPr>
        <p:spPr>
          <a:xfrm>
            <a:off x="89294" y="755448"/>
            <a:ext cx="9054706" cy="4250488"/>
          </a:xfrm>
        </p:spPr>
        <p:txBody>
          <a:bodyPr>
            <a:normAutofit fontScale="70000" lnSpcReduction="20000"/>
          </a:bodyPr>
          <a:lstStyle/>
          <a:p>
            <a:pPr>
              <a:lnSpc>
                <a:spcPct val="120000"/>
              </a:lnSpc>
              <a:spcBef>
                <a:spcPts val="600"/>
              </a:spcBef>
            </a:pPr>
            <a:r>
              <a:rPr lang="en-US" dirty="0"/>
              <a:t>Damon </a:t>
            </a:r>
            <a:r>
              <a:rPr lang="en-US" dirty="0" err="1"/>
              <a:t>Pourshian</a:t>
            </a:r>
            <a:r>
              <a:rPr lang="en-US" dirty="0"/>
              <a:t>, in high school in 1998, conceived of a film where the protagonist’s organs became personified characters guiding his </a:t>
            </a:r>
            <a:r>
              <a:rPr lang="en-US" dirty="0" err="1"/>
              <a:t>behaviour</a:t>
            </a:r>
            <a:r>
              <a:rPr lang="en-US" dirty="0"/>
              <a:t>; in 2000 at Sheridan College, </a:t>
            </a:r>
            <a:r>
              <a:rPr lang="en-US" dirty="0" err="1"/>
              <a:t>Pourshain</a:t>
            </a:r>
            <a:r>
              <a:rPr lang="en-US" dirty="0"/>
              <a:t> wrote a screenplay and oversaw production of a short film, called </a:t>
            </a:r>
            <a:r>
              <a:rPr lang="en-US" b="1" i="1" dirty="0">
                <a:solidFill>
                  <a:schemeClr val="accent2"/>
                </a:solidFill>
              </a:rPr>
              <a:t>Inside Out</a:t>
            </a:r>
            <a:r>
              <a:rPr lang="en-US" dirty="0"/>
              <a:t>.</a:t>
            </a:r>
          </a:p>
          <a:p>
            <a:pPr>
              <a:lnSpc>
                <a:spcPct val="120000"/>
              </a:lnSpc>
              <a:spcBef>
                <a:spcPts val="600"/>
              </a:spcBef>
            </a:pPr>
            <a:r>
              <a:rPr lang="en-US" b="1" dirty="0">
                <a:solidFill>
                  <a:srgbClr val="C0504D"/>
                </a:solidFill>
              </a:rPr>
              <a:t>INSIDE OUT </a:t>
            </a:r>
            <a:r>
              <a:rPr lang="en-US" dirty="0"/>
              <a:t>is a feature-length Pixar (Walt Disney) animation released in 2015.</a:t>
            </a:r>
          </a:p>
          <a:p>
            <a:pPr marL="457200" lvl="1" indent="0">
              <a:lnSpc>
                <a:spcPct val="120000"/>
              </a:lnSpc>
              <a:spcBef>
                <a:spcPts val="0"/>
              </a:spcBef>
              <a:buNone/>
            </a:pPr>
            <a:r>
              <a:rPr lang="en-US" dirty="0"/>
              <a:t>[Note: Master Graham first adopted the device of showing </a:t>
            </a:r>
            <a:r>
              <a:rPr lang="en-US" dirty="0" err="1"/>
              <a:t>Pourshian’s</a:t>
            </a:r>
            <a:r>
              <a:rPr lang="en-US" dirty="0"/>
              <a:t> work as </a:t>
            </a:r>
            <a:r>
              <a:rPr lang="en-US" i="1" dirty="0"/>
              <a:t>Inside Out </a:t>
            </a:r>
            <a:r>
              <a:rPr lang="en-US" dirty="0"/>
              <a:t>and Pixar’s as INSIDE OUT.]</a:t>
            </a:r>
          </a:p>
          <a:p>
            <a:pPr>
              <a:lnSpc>
                <a:spcPct val="120000"/>
              </a:lnSpc>
            </a:pPr>
            <a:r>
              <a:rPr lang="en-US" dirty="0" err="1"/>
              <a:t>Pourshian</a:t>
            </a:r>
            <a:r>
              <a:rPr lang="en-US" dirty="0"/>
              <a:t> sued 9 companies, all incorporated in American states, under Canada’s </a:t>
            </a:r>
            <a:r>
              <a:rPr lang="en-US" i="1" dirty="0"/>
              <a:t>Copyright Act</a:t>
            </a:r>
            <a:r>
              <a:rPr lang="en-US" dirty="0"/>
              <a:t>, in Ontario’s Superior Court of Justice, for copyright infringement.  The defendant companies moved to have themselves declared to be outside the jurisdiction of the Ontario Superior Court. </a:t>
            </a:r>
          </a:p>
          <a:p>
            <a:pPr>
              <a:lnSpc>
                <a:spcPct val="120000"/>
              </a:lnSpc>
            </a:pPr>
            <a:r>
              <a:rPr lang="en-US" dirty="0"/>
              <a:t>To</a:t>
            </a:r>
            <a:r>
              <a:rPr lang="en-CA" dirty="0"/>
              <a:t> decide on the motion, Master Short asked himself whether each defendant had a </a:t>
            </a:r>
            <a:r>
              <a:rPr lang="en-US" dirty="0"/>
              <a:t>“real and substantial connection”  to Canada.</a:t>
            </a:r>
          </a:p>
          <a:p>
            <a:pPr lvl="1">
              <a:lnSpc>
                <a:spcPct val="120000"/>
              </a:lnSpc>
            </a:pPr>
            <a:r>
              <a:rPr lang="en-US" dirty="0"/>
              <a:t>The Defendants acknowledged that the claim against </a:t>
            </a:r>
            <a:r>
              <a:rPr lang="en-US" b="1" dirty="0"/>
              <a:t>Disney Shopping </a:t>
            </a:r>
            <a:r>
              <a:rPr lang="en-US" b="1" dirty="0" err="1"/>
              <a:t>Inc</a:t>
            </a:r>
            <a:r>
              <a:rPr lang="en-US" b="1" dirty="0"/>
              <a:t> </a:t>
            </a:r>
            <a:r>
              <a:rPr lang="en-US" dirty="0"/>
              <a:t>(that it is alleged to have distributed or sold merchandise related to the Pixar INSIDE OUT in Ontario) could proceed and Master Short so ordered [</a:t>
            </a:r>
            <a:r>
              <a:rPr lang="en-US" dirty="0" err="1"/>
              <a:t>para</a:t>
            </a:r>
            <a:r>
              <a:rPr lang="en-US" dirty="0"/>
              <a:t> 4]</a:t>
            </a:r>
          </a:p>
          <a:p>
            <a:pPr lvl="1">
              <a:lnSpc>
                <a:spcPct val="120000"/>
              </a:lnSpc>
            </a:pPr>
            <a:r>
              <a:rPr lang="en-US" dirty="0"/>
              <a:t>He also found that </a:t>
            </a:r>
            <a:r>
              <a:rPr lang="en-US" b="1" dirty="0"/>
              <a:t>Pixar</a:t>
            </a:r>
            <a:r>
              <a:rPr lang="en-US" dirty="0"/>
              <a:t> and </a:t>
            </a:r>
            <a:r>
              <a:rPr lang="en-US" b="1" dirty="0"/>
              <a:t>Walt Disney Pictures </a:t>
            </a:r>
            <a:r>
              <a:rPr lang="en-US" dirty="0"/>
              <a:t>produced INSIDE OUT, in part, for the purpose of carrying on business in Ontario and the release of INSIDE OUT by Walt Disney Pictures for distribution in theatres in Canada “create[s] a good arguable case of a real and substantial connection between the claims against those defendants and Ontario” [</a:t>
            </a:r>
            <a:r>
              <a:rPr lang="en-US" dirty="0" err="1"/>
              <a:t>para</a:t>
            </a:r>
            <a:r>
              <a:rPr lang="en-US" dirty="0"/>
              <a:t> 42]</a:t>
            </a:r>
          </a:p>
          <a:p>
            <a:pPr lvl="1">
              <a:lnSpc>
                <a:spcPct val="120000"/>
              </a:lnSpc>
            </a:pPr>
            <a:r>
              <a:rPr lang="en-US" dirty="0"/>
              <a:t>The action was stayed (that is, discontinued) against all the other six defendants</a:t>
            </a:r>
            <a:r>
              <a:rPr lang="mr-IN" dirty="0"/>
              <a:t>…</a:t>
            </a:r>
            <a:endParaRPr lang="en-CA" dirty="0"/>
          </a:p>
        </p:txBody>
      </p:sp>
    </p:spTree>
    <p:extLst>
      <p:ext uri="{BB962C8B-B14F-4D97-AF65-F5344CB8AC3E}">
        <p14:creationId xmlns:p14="http://schemas.microsoft.com/office/powerpoint/2010/main" val="1746842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065" y="157794"/>
            <a:ext cx="8229600" cy="662702"/>
          </a:xfrm>
        </p:spPr>
        <p:txBody>
          <a:bodyPr/>
          <a:lstStyle/>
          <a:p>
            <a:r>
              <a:rPr lang="en-US" dirty="0"/>
              <a:t>Outline:</a:t>
            </a:r>
          </a:p>
        </p:txBody>
      </p:sp>
      <p:sp>
        <p:nvSpPr>
          <p:cNvPr id="3" name="Content Placeholder 2"/>
          <p:cNvSpPr>
            <a:spLocks noGrp="1"/>
          </p:cNvSpPr>
          <p:nvPr>
            <p:ph idx="1"/>
          </p:nvPr>
        </p:nvSpPr>
        <p:spPr>
          <a:xfrm>
            <a:off x="345065" y="1494951"/>
            <a:ext cx="8939612" cy="2828053"/>
          </a:xfrm>
        </p:spPr>
        <p:txBody>
          <a:bodyPr>
            <a:noAutofit/>
          </a:bodyPr>
          <a:lstStyle/>
          <a:p>
            <a:pPr marL="514350" indent="-514350">
              <a:buFont typeface="+mj-lt"/>
              <a:buAutoNum type="alphaUcPeriod"/>
            </a:pPr>
            <a:r>
              <a:rPr lang="en-US" sz="2800" b="1" dirty="0"/>
              <a:t>Copyright and International Trade </a:t>
            </a:r>
          </a:p>
          <a:p>
            <a:pPr marL="514350" indent="-514350">
              <a:buFont typeface="+mj-lt"/>
              <a:buAutoNum type="alphaUcPeriod"/>
            </a:pPr>
            <a:r>
              <a:rPr lang="en-US" sz="2800" dirty="0"/>
              <a:t>Copyright at the United Nations</a:t>
            </a:r>
          </a:p>
          <a:p>
            <a:pPr marL="514350" indent="-514350">
              <a:buFont typeface="+mj-lt"/>
              <a:buAutoNum type="alphaUcPeriod"/>
            </a:pPr>
            <a:r>
              <a:rPr lang="en-US" sz="2800" dirty="0"/>
              <a:t>The Effect of “</a:t>
            </a:r>
            <a:r>
              <a:rPr lang="en-US" sz="2800" dirty="0" err="1"/>
              <a:t>Brexit</a:t>
            </a:r>
            <a:r>
              <a:rPr lang="en-US" sz="2800" dirty="0"/>
              <a:t>”</a:t>
            </a:r>
          </a:p>
          <a:p>
            <a:pPr marL="514350" indent="-514350">
              <a:buFont typeface="+mj-lt"/>
              <a:buAutoNum type="alphaUcPeriod"/>
            </a:pPr>
            <a:r>
              <a:rPr lang="en-US" sz="2800" dirty="0"/>
              <a:t>Copyright Litigation Update</a:t>
            </a:r>
          </a:p>
          <a:p>
            <a:pPr marL="514350" indent="-514350">
              <a:buFont typeface="+mj-lt"/>
              <a:buAutoNum type="alphaUcPeriod"/>
            </a:pPr>
            <a:r>
              <a:rPr lang="en-US" sz="2800" dirty="0"/>
              <a:t>Where are we on statutory reform of the </a:t>
            </a:r>
            <a:r>
              <a:rPr lang="en-US" sz="2800" i="1" dirty="0"/>
              <a:t>Copyright Act</a:t>
            </a:r>
            <a:r>
              <a:rPr lang="en-US" sz="2800" dirty="0"/>
              <a:t>?</a:t>
            </a:r>
          </a:p>
          <a:p>
            <a:pPr marL="514350" indent="-514350">
              <a:buFont typeface="+mj-lt"/>
              <a:buAutoNum type="alphaUcPeriod"/>
            </a:pPr>
            <a:endParaRPr lang="en-US" sz="2800" dirty="0"/>
          </a:p>
        </p:txBody>
      </p:sp>
    </p:spTree>
    <p:extLst>
      <p:ext uri="{BB962C8B-B14F-4D97-AF65-F5344CB8AC3E}">
        <p14:creationId xmlns:p14="http://schemas.microsoft.com/office/powerpoint/2010/main" val="3007970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936695495"/>
              </p:ext>
            </p:extLst>
          </p:nvPr>
        </p:nvGraphicFramePr>
        <p:xfrm>
          <a:off x="130990" y="1127788"/>
          <a:ext cx="8882020" cy="3488649"/>
        </p:xfrm>
        <a:graphic>
          <a:graphicData uri="http://schemas.openxmlformats.org/presentationml/2006/ole">
            <mc:AlternateContent xmlns:mc="http://schemas.openxmlformats.org/markup-compatibility/2006">
              <mc:Choice xmlns:v="urn:schemas-microsoft-com:vml" Requires="v">
                <p:oleObj spid="_x0000_s1109" name="Document" r:id="rId3" imgW="5626100" imgH="2209800" progId="Word.Document.12">
                  <p:embed/>
                </p:oleObj>
              </mc:Choice>
              <mc:Fallback>
                <p:oleObj name="Document" r:id="rId3" imgW="5626100" imgH="2209800" progId="Word.Document.12">
                  <p:embed/>
                  <p:pic>
                    <p:nvPicPr>
                      <p:cNvPr id="0" name=""/>
                      <p:cNvPicPr/>
                      <p:nvPr/>
                    </p:nvPicPr>
                    <p:blipFill>
                      <a:blip r:embed="rId4"/>
                      <a:stretch>
                        <a:fillRect/>
                      </a:stretch>
                    </p:blipFill>
                    <p:spPr>
                      <a:xfrm>
                        <a:off x="130990" y="1127788"/>
                        <a:ext cx="8882020" cy="3488649"/>
                      </a:xfrm>
                      <a:prstGeom prst="rect">
                        <a:avLst/>
                      </a:prstGeom>
                    </p:spPr>
                  </p:pic>
                </p:oleObj>
              </mc:Fallback>
            </mc:AlternateContent>
          </a:graphicData>
        </a:graphic>
      </p:graphicFrame>
      <p:sp>
        <p:nvSpPr>
          <p:cNvPr id="3" name="Title 2"/>
          <p:cNvSpPr>
            <a:spLocks noGrp="1"/>
          </p:cNvSpPr>
          <p:nvPr>
            <p:ph type="title"/>
          </p:nvPr>
        </p:nvSpPr>
        <p:spPr>
          <a:xfrm>
            <a:off x="259943" y="271419"/>
            <a:ext cx="8229600" cy="662702"/>
          </a:xfrm>
        </p:spPr>
        <p:txBody>
          <a:bodyPr>
            <a:normAutofit fontScale="90000"/>
          </a:bodyPr>
          <a:lstStyle/>
          <a:p>
            <a:r>
              <a:rPr lang="en-CA" dirty="0"/>
              <a:t>Against </a:t>
            </a:r>
            <a:r>
              <a:rPr lang="en-CA" b="1" dirty="0"/>
              <a:t>Disney Shopping </a:t>
            </a:r>
            <a:r>
              <a:rPr lang="en-CA" b="1" dirty="0" err="1"/>
              <a:t>Inc</a:t>
            </a:r>
            <a:r>
              <a:rPr lang="en-CA" dirty="0"/>
              <a:t>, </a:t>
            </a:r>
            <a:r>
              <a:rPr lang="en-CA" b="1" dirty="0"/>
              <a:t>Pixar</a:t>
            </a:r>
            <a:r>
              <a:rPr lang="en-CA" dirty="0"/>
              <a:t> and </a:t>
            </a:r>
            <a:r>
              <a:rPr lang="en-CA" b="1" dirty="0"/>
              <a:t>Walt Disney Pictures</a:t>
            </a:r>
            <a:r>
              <a:rPr lang="en-CA" dirty="0"/>
              <a:t> we may expect this litigation to continue.</a:t>
            </a:r>
            <a:r>
              <a:rPr lang="en-US" dirty="0"/>
              <a:t/>
            </a:r>
            <a:br>
              <a:rPr lang="en-US" dirty="0"/>
            </a:br>
            <a:endParaRPr lang="en-US" dirty="0"/>
          </a:p>
        </p:txBody>
      </p:sp>
    </p:spTree>
    <p:extLst>
      <p:ext uri="{BB962C8B-B14F-4D97-AF65-F5344CB8AC3E}">
        <p14:creationId xmlns:p14="http://schemas.microsoft.com/office/powerpoint/2010/main" val="28738481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2702"/>
          </a:xfrm>
        </p:spPr>
        <p:txBody>
          <a:bodyPr/>
          <a:lstStyle/>
          <a:p>
            <a:r>
              <a:rPr lang="en-US" dirty="0"/>
              <a:t>D. Copyright Litigation Update</a:t>
            </a:r>
          </a:p>
        </p:txBody>
      </p:sp>
      <p:sp>
        <p:nvSpPr>
          <p:cNvPr id="4" name="Rectangle 3"/>
          <p:cNvSpPr/>
          <p:nvPr/>
        </p:nvSpPr>
        <p:spPr>
          <a:xfrm>
            <a:off x="457200" y="967707"/>
            <a:ext cx="8172956" cy="3990836"/>
          </a:xfrm>
          <a:prstGeom prst="rect">
            <a:avLst/>
          </a:prstGeom>
        </p:spPr>
        <p:txBody>
          <a:bodyPr wrap="square">
            <a:spAutoFit/>
          </a:bodyPr>
          <a:lstStyle/>
          <a:p>
            <a:pPr marL="457200" indent="-457200">
              <a:lnSpc>
                <a:spcPct val="150000"/>
              </a:lnSpc>
              <a:spcBef>
                <a:spcPts val="1800"/>
              </a:spcBef>
              <a:buFont typeface="+mj-lt"/>
              <a:buAutoNum type="arabicPeriod"/>
            </a:pPr>
            <a:r>
              <a:rPr lang="en-US" sz="2000" b="1" i="1" dirty="0">
                <a:solidFill>
                  <a:schemeClr val="bg1">
                    <a:lumMod val="50000"/>
                  </a:schemeClr>
                </a:solidFill>
              </a:rPr>
              <a:t>York University v Access Copyright</a:t>
            </a:r>
            <a:r>
              <a:rPr lang="en-US" sz="2000" dirty="0">
                <a:solidFill>
                  <a:schemeClr val="bg1">
                    <a:lumMod val="50000"/>
                  </a:schemeClr>
                </a:solidFill>
              </a:rPr>
              <a:t>, FCA # A-259-17</a:t>
            </a:r>
          </a:p>
          <a:p>
            <a:pPr marL="457200" indent="-457200">
              <a:lnSpc>
                <a:spcPct val="150000"/>
              </a:lnSpc>
              <a:spcBef>
                <a:spcPts val="1800"/>
              </a:spcBef>
              <a:buFont typeface="+mj-lt"/>
              <a:buAutoNum type="arabicPeriod"/>
            </a:pPr>
            <a:r>
              <a:rPr lang="en-US" sz="2000" b="1" i="1" dirty="0">
                <a:solidFill>
                  <a:schemeClr val="bg1">
                    <a:lumMod val="50000"/>
                  </a:schemeClr>
                </a:solidFill>
              </a:rPr>
              <a:t>Province of Alberta et al v Access Copyright, </a:t>
            </a:r>
            <a:r>
              <a:rPr lang="en-US" sz="2000" dirty="0">
                <a:solidFill>
                  <a:schemeClr val="bg1">
                    <a:lumMod val="50000"/>
                  </a:schemeClr>
                </a:solidFill>
              </a:rPr>
              <a:t>FC # T-326-18</a:t>
            </a:r>
          </a:p>
          <a:p>
            <a:pPr marL="457200" indent="-457200">
              <a:lnSpc>
                <a:spcPct val="150000"/>
              </a:lnSpc>
              <a:spcBef>
                <a:spcPts val="1800"/>
              </a:spcBef>
              <a:buFont typeface="+mj-lt"/>
              <a:buAutoNum type="arabicPeriod"/>
            </a:pPr>
            <a:r>
              <a:rPr lang="en-US" sz="2000" b="1" i="1" dirty="0">
                <a:solidFill>
                  <a:schemeClr val="bg1">
                    <a:lumMod val="50000"/>
                  </a:schemeClr>
                </a:solidFill>
              </a:rPr>
              <a:t>Sullivan v Northwood Media </a:t>
            </a:r>
            <a:r>
              <a:rPr lang="en-US" sz="2000" b="1" i="1" dirty="0" err="1">
                <a:solidFill>
                  <a:schemeClr val="bg1">
                    <a:lumMod val="50000"/>
                  </a:schemeClr>
                </a:solidFill>
              </a:rPr>
              <a:t>Inc</a:t>
            </a:r>
            <a:r>
              <a:rPr lang="en-US" sz="2000" b="1" dirty="0">
                <a:solidFill>
                  <a:schemeClr val="bg1">
                    <a:lumMod val="50000"/>
                  </a:schemeClr>
                </a:solidFill>
              </a:rPr>
              <a:t>, </a:t>
            </a:r>
            <a:r>
              <a:rPr lang="en-US" sz="2000" dirty="0">
                <a:solidFill>
                  <a:schemeClr val="bg1">
                    <a:lumMod val="50000"/>
                  </a:schemeClr>
                </a:solidFill>
              </a:rPr>
              <a:t>2019 ONSC 9 (Master Short)</a:t>
            </a:r>
          </a:p>
          <a:p>
            <a:pPr marL="457200" indent="-457200">
              <a:lnSpc>
                <a:spcPct val="150000"/>
              </a:lnSpc>
              <a:spcBef>
                <a:spcPts val="1800"/>
              </a:spcBef>
              <a:buFont typeface="+mj-lt"/>
              <a:buAutoNum type="arabicPeriod"/>
            </a:pPr>
            <a:r>
              <a:rPr lang="en-US" sz="2000" b="1" i="1" dirty="0" err="1">
                <a:solidFill>
                  <a:schemeClr val="bg1">
                    <a:lumMod val="50000"/>
                  </a:schemeClr>
                </a:solidFill>
              </a:rPr>
              <a:t>Pourshian</a:t>
            </a:r>
            <a:r>
              <a:rPr lang="en-US" sz="2000" b="1" i="1" dirty="0">
                <a:solidFill>
                  <a:schemeClr val="bg1">
                    <a:lumMod val="50000"/>
                  </a:schemeClr>
                </a:solidFill>
              </a:rPr>
              <a:t> v Walt Disney Company</a:t>
            </a:r>
            <a:r>
              <a:rPr lang="en-US" sz="2000" b="1" dirty="0">
                <a:solidFill>
                  <a:schemeClr val="bg1">
                    <a:lumMod val="50000"/>
                  </a:schemeClr>
                </a:solidFill>
              </a:rPr>
              <a:t>, </a:t>
            </a:r>
            <a:r>
              <a:rPr lang="en-US" sz="2000" dirty="0">
                <a:solidFill>
                  <a:schemeClr val="bg1">
                    <a:lumMod val="50000"/>
                  </a:schemeClr>
                </a:solidFill>
              </a:rPr>
              <a:t>2019 ONSC 5916 (Master Graham)</a:t>
            </a:r>
          </a:p>
          <a:p>
            <a:pPr marL="457200" indent="-457200">
              <a:lnSpc>
                <a:spcPct val="150000"/>
              </a:lnSpc>
              <a:spcBef>
                <a:spcPts val="1800"/>
              </a:spcBef>
              <a:buFont typeface="+mj-lt"/>
              <a:buAutoNum type="arabicPeriod"/>
            </a:pPr>
            <a:r>
              <a:rPr lang="en-US" sz="2000" b="1" i="1" dirty="0" err="1">
                <a:solidFill>
                  <a:srgbClr val="25901E"/>
                </a:solidFill>
              </a:rPr>
              <a:t>Keatley</a:t>
            </a:r>
            <a:r>
              <a:rPr lang="en-US" sz="2000" b="1" i="1" dirty="0">
                <a:solidFill>
                  <a:srgbClr val="25901E"/>
                </a:solidFill>
              </a:rPr>
              <a:t> Surveying Ltd v </a:t>
            </a:r>
            <a:r>
              <a:rPr lang="en-US" sz="2000" b="1" i="1" dirty="0" err="1">
                <a:solidFill>
                  <a:srgbClr val="25901E"/>
                </a:solidFill>
              </a:rPr>
              <a:t>Teranet</a:t>
            </a:r>
            <a:r>
              <a:rPr lang="en-US" sz="2000" b="1" i="1" dirty="0">
                <a:solidFill>
                  <a:srgbClr val="25901E"/>
                </a:solidFill>
              </a:rPr>
              <a:t> Inc</a:t>
            </a:r>
            <a:r>
              <a:rPr lang="en-US" sz="2000" b="1" dirty="0">
                <a:solidFill>
                  <a:srgbClr val="25901E"/>
                </a:solidFill>
              </a:rPr>
              <a:t>, </a:t>
            </a:r>
            <a:r>
              <a:rPr lang="en-US" sz="2000" dirty="0">
                <a:solidFill>
                  <a:srgbClr val="25901E"/>
                </a:solidFill>
              </a:rPr>
              <a:t>2019 </a:t>
            </a:r>
            <a:r>
              <a:rPr lang="en-US" sz="2000" b="1" dirty="0">
                <a:solidFill>
                  <a:srgbClr val="FF0000"/>
                </a:solidFill>
              </a:rPr>
              <a:t>SCC</a:t>
            </a:r>
            <a:r>
              <a:rPr lang="en-US" sz="2000" dirty="0">
                <a:solidFill>
                  <a:srgbClr val="25901E"/>
                </a:solidFill>
              </a:rPr>
              <a:t> </a:t>
            </a:r>
            <a:r>
              <a:rPr lang="en-US" sz="2000" dirty="0" smtClean="0">
                <a:solidFill>
                  <a:srgbClr val="25901E"/>
                </a:solidFill>
              </a:rPr>
              <a:t>43</a:t>
            </a:r>
          </a:p>
          <a:p>
            <a:pPr marL="457200" indent="-457200">
              <a:lnSpc>
                <a:spcPct val="150000"/>
              </a:lnSpc>
              <a:spcBef>
                <a:spcPts val="1800"/>
              </a:spcBef>
              <a:buFont typeface="+mj-lt"/>
              <a:buAutoNum type="arabicPeriod"/>
            </a:pPr>
            <a:r>
              <a:rPr lang="en-US" sz="2000" i="1" dirty="0" smtClean="0"/>
              <a:t>On the tariff front</a:t>
            </a:r>
            <a:r>
              <a:rPr lang="mr-IN" sz="2000" dirty="0" smtClean="0"/>
              <a:t>…</a:t>
            </a:r>
            <a:endParaRPr lang="en-US" sz="2000" dirty="0"/>
          </a:p>
        </p:txBody>
      </p:sp>
    </p:spTree>
    <p:extLst>
      <p:ext uri="{BB962C8B-B14F-4D97-AF65-F5344CB8AC3E}">
        <p14:creationId xmlns:p14="http://schemas.microsoft.com/office/powerpoint/2010/main" val="3932387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a:t>Keatley</a:t>
            </a:r>
            <a:r>
              <a:rPr lang="en-US" i="1" dirty="0"/>
              <a:t> Surveying Ltd. v </a:t>
            </a:r>
            <a:r>
              <a:rPr lang="en-US" i="1" dirty="0" err="1"/>
              <a:t>Teranet</a:t>
            </a:r>
            <a:r>
              <a:rPr lang="en-US" i="1" dirty="0"/>
              <a:t> 2019 </a:t>
            </a:r>
            <a:r>
              <a:rPr lang="en-US" i="1" dirty="0">
                <a:solidFill>
                  <a:srgbClr val="FF0000"/>
                </a:solidFill>
              </a:rPr>
              <a:t>SCC</a:t>
            </a:r>
            <a:r>
              <a:rPr lang="en-US" i="1" dirty="0"/>
              <a:t> 43</a:t>
            </a:r>
          </a:p>
        </p:txBody>
      </p:sp>
      <p:sp>
        <p:nvSpPr>
          <p:cNvPr id="3" name="Content Placeholder 2"/>
          <p:cNvSpPr>
            <a:spLocks noGrp="1"/>
          </p:cNvSpPr>
          <p:nvPr>
            <p:ph idx="1"/>
          </p:nvPr>
        </p:nvSpPr>
        <p:spPr>
          <a:xfrm>
            <a:off x="127000" y="822963"/>
            <a:ext cx="9017000" cy="4217667"/>
          </a:xfrm>
        </p:spPr>
        <p:txBody>
          <a:bodyPr>
            <a:normAutofit fontScale="85000" lnSpcReduction="20000"/>
          </a:bodyPr>
          <a:lstStyle/>
          <a:p>
            <a:pPr>
              <a:lnSpc>
                <a:spcPct val="110000"/>
              </a:lnSpc>
              <a:spcBef>
                <a:spcPts val="600"/>
              </a:spcBef>
              <a:buFontTx/>
              <a:buChar char="-"/>
            </a:pPr>
            <a:r>
              <a:rPr lang="en-US" sz="1900" dirty="0" err="1">
                <a:solidFill>
                  <a:schemeClr val="tx1">
                    <a:lumMod val="85000"/>
                    <a:lumOff val="15000"/>
                  </a:schemeClr>
                </a:solidFill>
              </a:rPr>
              <a:t>Teranet</a:t>
            </a:r>
            <a:r>
              <a:rPr lang="en-US" sz="1900" dirty="0">
                <a:solidFill>
                  <a:schemeClr val="tx1">
                    <a:lumMod val="85000"/>
                    <a:lumOff val="15000"/>
                  </a:schemeClr>
                </a:solidFill>
              </a:rPr>
              <a:t> is a for-profit company that manages Ontario’s electronic land registry  system; fees for use of </a:t>
            </a:r>
            <a:r>
              <a:rPr lang="en-US" sz="1900" dirty="0" err="1">
                <a:solidFill>
                  <a:schemeClr val="tx1">
                    <a:lumMod val="85000"/>
                    <a:lumOff val="15000"/>
                  </a:schemeClr>
                </a:solidFill>
              </a:rPr>
              <a:t>Teranet</a:t>
            </a:r>
            <a:r>
              <a:rPr lang="en-US" sz="1900" dirty="0">
                <a:solidFill>
                  <a:schemeClr val="tx1">
                    <a:lumMod val="85000"/>
                    <a:lumOff val="15000"/>
                  </a:schemeClr>
                </a:solidFill>
              </a:rPr>
              <a:t> are set by the Ontario government by statute.</a:t>
            </a:r>
          </a:p>
          <a:p>
            <a:pPr>
              <a:lnSpc>
                <a:spcPct val="110000"/>
              </a:lnSpc>
              <a:spcBef>
                <a:spcPts val="600"/>
              </a:spcBef>
              <a:buFontTx/>
              <a:buChar char="-"/>
            </a:pPr>
            <a:r>
              <a:rPr lang="en-US" sz="1900" dirty="0" err="1">
                <a:solidFill>
                  <a:schemeClr val="tx1">
                    <a:lumMod val="85000"/>
                    <a:lumOff val="15000"/>
                  </a:schemeClr>
                </a:solidFill>
              </a:rPr>
              <a:t>Keatley</a:t>
            </a:r>
            <a:r>
              <a:rPr lang="en-US" sz="1900" dirty="0">
                <a:solidFill>
                  <a:schemeClr val="tx1">
                    <a:lumMod val="85000"/>
                    <a:lumOff val="15000"/>
                  </a:schemeClr>
                </a:solidFill>
              </a:rPr>
              <a:t> is the surveyor who was the named plaintiff representing all Ontario land surveyors who have prepared the surveys required to be included in </a:t>
            </a:r>
            <a:r>
              <a:rPr lang="en-US" sz="1900" dirty="0" err="1">
                <a:solidFill>
                  <a:schemeClr val="tx1">
                    <a:lumMod val="85000"/>
                    <a:lumOff val="15000"/>
                  </a:schemeClr>
                </a:solidFill>
              </a:rPr>
              <a:t>Teranet</a:t>
            </a:r>
            <a:r>
              <a:rPr lang="en-US" sz="1900" dirty="0">
                <a:solidFill>
                  <a:schemeClr val="tx1">
                    <a:lumMod val="85000"/>
                    <a:lumOff val="15000"/>
                  </a:schemeClr>
                </a:solidFill>
              </a:rPr>
              <a:t>.</a:t>
            </a:r>
          </a:p>
          <a:p>
            <a:pPr>
              <a:lnSpc>
                <a:spcPct val="110000"/>
              </a:lnSpc>
              <a:spcBef>
                <a:spcPts val="600"/>
              </a:spcBef>
              <a:buFontTx/>
              <a:buChar char="-"/>
            </a:pPr>
            <a:r>
              <a:rPr lang="en-US" sz="1900" dirty="0" err="1">
                <a:solidFill>
                  <a:schemeClr val="tx1">
                    <a:lumMod val="85000"/>
                    <a:lumOff val="15000"/>
                  </a:schemeClr>
                </a:solidFill>
              </a:rPr>
              <a:t>Teranet’s</a:t>
            </a:r>
            <a:r>
              <a:rPr lang="en-US" sz="1900" dirty="0">
                <a:solidFill>
                  <a:schemeClr val="tx1">
                    <a:lumMod val="85000"/>
                    <a:lumOff val="15000"/>
                  </a:schemeClr>
                </a:solidFill>
              </a:rPr>
              <a:t> position: by virtue of the </a:t>
            </a:r>
            <a:r>
              <a:rPr lang="en-US" sz="1900" i="1" dirty="0">
                <a:solidFill>
                  <a:schemeClr val="tx1">
                    <a:lumMod val="85000"/>
                    <a:lumOff val="15000"/>
                  </a:schemeClr>
                </a:solidFill>
              </a:rPr>
              <a:t>Copyright Act</a:t>
            </a:r>
            <a:r>
              <a:rPr lang="en-US" sz="1900" dirty="0">
                <a:solidFill>
                  <a:schemeClr val="tx1">
                    <a:lumMod val="85000"/>
                    <a:lumOff val="15000"/>
                  </a:schemeClr>
                </a:solidFill>
              </a:rPr>
              <a:t>, s 12, copyright vested in the Ontario Crown and surveyors therefore had no rights in connection with administration of the provincial land registry system managed by </a:t>
            </a:r>
            <a:r>
              <a:rPr lang="en-US" sz="1900" dirty="0" err="1">
                <a:solidFill>
                  <a:schemeClr val="tx1">
                    <a:lumMod val="85000"/>
                    <a:lumOff val="15000"/>
                  </a:schemeClr>
                </a:solidFill>
              </a:rPr>
              <a:t>Teranet</a:t>
            </a:r>
            <a:r>
              <a:rPr lang="en-US" sz="1900" dirty="0">
                <a:solidFill>
                  <a:schemeClr val="tx1">
                    <a:lumMod val="85000"/>
                    <a:lumOff val="15000"/>
                  </a:schemeClr>
                </a:solidFill>
              </a:rPr>
              <a:t>.</a:t>
            </a:r>
          </a:p>
          <a:p>
            <a:pPr>
              <a:lnSpc>
                <a:spcPct val="110000"/>
              </a:lnSpc>
              <a:spcBef>
                <a:spcPts val="1800"/>
              </a:spcBef>
            </a:pPr>
            <a:r>
              <a:rPr lang="en-US" sz="1700" dirty="0"/>
              <a:t>May 6, 2016 Ontario Superior Court: Justice </a:t>
            </a:r>
            <a:r>
              <a:rPr lang="en-US" sz="1700" dirty="0" err="1"/>
              <a:t>Belobaba</a:t>
            </a:r>
            <a:r>
              <a:rPr lang="en-US" sz="1700" dirty="0"/>
              <a:t> </a:t>
            </a:r>
            <a:r>
              <a:rPr lang="mr-IN" sz="1700" dirty="0"/>
              <a:t>–</a:t>
            </a:r>
            <a:r>
              <a:rPr lang="en-US" sz="1700" dirty="0"/>
              <a:t> </a:t>
            </a:r>
            <a:r>
              <a:rPr lang="en-US" sz="1700" b="1" dirty="0" err="1"/>
              <a:t>Teranet</a:t>
            </a:r>
            <a:r>
              <a:rPr lang="en-US" sz="1700" dirty="0"/>
              <a:t> prevailed</a:t>
            </a:r>
            <a:r>
              <a:rPr lang="en-CA" sz="1700" dirty="0"/>
              <a:t>.</a:t>
            </a:r>
            <a:endParaRPr lang="en-US" sz="1700" dirty="0"/>
          </a:p>
          <a:p>
            <a:pPr>
              <a:lnSpc>
                <a:spcPct val="110000"/>
              </a:lnSpc>
            </a:pPr>
            <a:r>
              <a:rPr lang="en-US" sz="1700" dirty="0"/>
              <a:t>Sept 28, 2017 Ontario Court of Appeal: Justice Doherty (for himself &amp; Justices Brown and Miller) </a:t>
            </a:r>
            <a:r>
              <a:rPr lang="mr-IN" sz="1700" dirty="0"/>
              <a:t>–</a:t>
            </a:r>
            <a:r>
              <a:rPr lang="en-US" sz="1700" dirty="0"/>
              <a:t> </a:t>
            </a:r>
            <a:r>
              <a:rPr lang="en-US" sz="1700" b="1" dirty="0" err="1"/>
              <a:t>Teranet</a:t>
            </a:r>
            <a:r>
              <a:rPr lang="en-US" sz="1700" dirty="0"/>
              <a:t> prevailed. </a:t>
            </a:r>
          </a:p>
          <a:p>
            <a:pPr>
              <a:lnSpc>
                <a:spcPct val="110000"/>
              </a:lnSpc>
            </a:pPr>
            <a:r>
              <a:rPr lang="en-CA" sz="1700" dirty="0"/>
              <a:t>Nov 27, 2017 Supreme Court granted leave to appeal; March 29, 2019, appeal heard by </a:t>
            </a:r>
            <a:r>
              <a:rPr lang="en-CA" sz="1700" b="1" dirty="0">
                <a:solidFill>
                  <a:schemeClr val="tx1"/>
                </a:solidFill>
              </a:rPr>
              <a:t>7 person court</a:t>
            </a:r>
            <a:r>
              <a:rPr lang="en-CA" sz="1700" dirty="0"/>
              <a:t>: Chief Justice Wagner and Justices </a:t>
            </a:r>
            <a:r>
              <a:rPr lang="en-CA" sz="1700" dirty="0" err="1"/>
              <a:t>Abella</a:t>
            </a:r>
            <a:r>
              <a:rPr lang="en-CA" sz="1700" dirty="0"/>
              <a:t>, </a:t>
            </a:r>
            <a:r>
              <a:rPr lang="en-CA" sz="1700" dirty="0" err="1"/>
              <a:t>Moldaver</a:t>
            </a:r>
            <a:r>
              <a:rPr lang="en-CA" sz="1700" dirty="0"/>
              <a:t>, Karakatsanis, </a:t>
            </a:r>
            <a:r>
              <a:rPr lang="en-CA" sz="1700" dirty="0" err="1"/>
              <a:t>Côté</a:t>
            </a:r>
            <a:r>
              <a:rPr lang="en-CA" sz="1700" dirty="0"/>
              <a:t>, Brown, Martin </a:t>
            </a:r>
          </a:p>
          <a:p>
            <a:pPr>
              <a:lnSpc>
                <a:spcPct val="110000"/>
              </a:lnSpc>
            </a:pPr>
            <a:r>
              <a:rPr lang="en-CA" sz="1600" dirty="0"/>
              <a:t>September 26, 2019 </a:t>
            </a:r>
            <a:r>
              <a:rPr lang="en-CA" sz="1600" b="1" dirty="0">
                <a:solidFill>
                  <a:srgbClr val="FF0000"/>
                </a:solidFill>
              </a:rPr>
              <a:t>Unanimous decision </a:t>
            </a:r>
            <a:r>
              <a:rPr lang="en-CA" sz="1600" dirty="0"/>
              <a:t>but </a:t>
            </a:r>
            <a:r>
              <a:rPr lang="en-CA" sz="1600" b="1" dirty="0">
                <a:solidFill>
                  <a:srgbClr val="FF0000"/>
                </a:solidFill>
              </a:rPr>
              <a:t>2 separate sets of reasons </a:t>
            </a:r>
            <a:r>
              <a:rPr lang="en-CA" sz="1600" dirty="0"/>
              <a:t>released  --  </a:t>
            </a:r>
            <a:r>
              <a:rPr lang="en-CA" sz="1600" b="1" dirty="0"/>
              <a:t>Teranet</a:t>
            </a:r>
            <a:r>
              <a:rPr lang="en-CA" sz="1600" dirty="0"/>
              <a:t> prevailed.</a:t>
            </a:r>
          </a:p>
          <a:p>
            <a:pPr lvl="1">
              <a:lnSpc>
                <a:spcPct val="110000"/>
              </a:lnSpc>
              <a:spcBef>
                <a:spcPts val="300"/>
              </a:spcBef>
            </a:pPr>
            <a:r>
              <a:rPr lang="en-CA" sz="1900" b="1" dirty="0">
                <a:solidFill>
                  <a:srgbClr val="000000"/>
                </a:solidFill>
              </a:rPr>
              <a:t>Copyright in the surveys is, by the Copyright Act, s.12, vested in the Ontario Crown</a:t>
            </a:r>
          </a:p>
          <a:p>
            <a:pPr lvl="2">
              <a:lnSpc>
                <a:spcPct val="110000"/>
              </a:lnSpc>
              <a:spcBef>
                <a:spcPts val="0"/>
              </a:spcBef>
            </a:pPr>
            <a:r>
              <a:rPr lang="en-CA" sz="1900" b="1" dirty="0">
                <a:solidFill>
                  <a:schemeClr val="accent2"/>
                </a:solidFill>
              </a:rPr>
              <a:t>Majority reasons</a:t>
            </a:r>
            <a:r>
              <a:rPr lang="en-CA" sz="1900" dirty="0"/>
              <a:t>: Justice </a:t>
            </a:r>
            <a:r>
              <a:rPr lang="en-CA" sz="1900" dirty="0" err="1"/>
              <a:t>Abella</a:t>
            </a:r>
            <a:r>
              <a:rPr lang="en-CA" sz="1900" dirty="0"/>
              <a:t> (</a:t>
            </a:r>
            <a:r>
              <a:rPr lang="en-CA" sz="1900" dirty="0" err="1"/>
              <a:t>Moldaver</a:t>
            </a:r>
            <a:r>
              <a:rPr lang="en-CA" sz="1900" dirty="0"/>
              <a:t>, </a:t>
            </a:r>
            <a:r>
              <a:rPr lang="en-CA" sz="1900" dirty="0" err="1"/>
              <a:t>Karakatsanis</a:t>
            </a:r>
            <a:r>
              <a:rPr lang="en-CA" sz="1900" dirty="0"/>
              <a:t>, Martin agreed)</a:t>
            </a:r>
          </a:p>
          <a:p>
            <a:pPr lvl="2">
              <a:lnSpc>
                <a:spcPct val="110000"/>
              </a:lnSpc>
              <a:spcBef>
                <a:spcPts val="0"/>
              </a:spcBef>
            </a:pPr>
            <a:r>
              <a:rPr lang="en-CA" sz="1900" b="1" dirty="0">
                <a:solidFill>
                  <a:srgbClr val="008000"/>
                </a:solidFill>
              </a:rPr>
              <a:t>Concurring but different reasoning</a:t>
            </a:r>
            <a:r>
              <a:rPr lang="en-CA" sz="1900" dirty="0"/>
              <a:t>: Justices </a:t>
            </a:r>
            <a:r>
              <a:rPr lang="en-CA" sz="1900" dirty="0" err="1"/>
              <a:t>Côté</a:t>
            </a:r>
            <a:r>
              <a:rPr lang="en-CA" sz="1900" dirty="0"/>
              <a:t> and Brown (Wagner, CJ, agreed) </a:t>
            </a:r>
          </a:p>
        </p:txBody>
      </p:sp>
    </p:spTree>
    <p:extLst>
      <p:ext uri="{BB962C8B-B14F-4D97-AF65-F5344CB8AC3E}">
        <p14:creationId xmlns:p14="http://schemas.microsoft.com/office/powerpoint/2010/main" val="926706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320" y="89923"/>
            <a:ext cx="8818680" cy="662702"/>
          </a:xfrm>
        </p:spPr>
        <p:txBody>
          <a:bodyPr>
            <a:normAutofit fontScale="90000"/>
          </a:bodyPr>
          <a:lstStyle/>
          <a:p>
            <a:r>
              <a:rPr lang="en-US" dirty="0"/>
              <a:t>Intervenors in the Supreme Court proceeding</a:t>
            </a:r>
            <a:br>
              <a:rPr lang="en-US" dirty="0"/>
            </a:br>
            <a:r>
              <a:rPr lang="en-US" sz="2000" dirty="0"/>
              <a:t>(5 government entities, 6 associations &amp; </a:t>
            </a:r>
            <a:r>
              <a:rPr lang="en-US" sz="2000" dirty="0" err="1"/>
              <a:t>centres</a:t>
            </a:r>
            <a:r>
              <a:rPr lang="en-US" sz="2000" dirty="0"/>
              <a:t>, and 1 individual in 10 interventions)</a:t>
            </a:r>
            <a:endParaRPr lang="en-US" sz="2200" dirty="0"/>
          </a:p>
        </p:txBody>
      </p:sp>
      <p:sp>
        <p:nvSpPr>
          <p:cNvPr id="3" name="Content Placeholder 2"/>
          <p:cNvSpPr>
            <a:spLocks noGrp="1"/>
          </p:cNvSpPr>
          <p:nvPr>
            <p:ph idx="1"/>
          </p:nvPr>
        </p:nvSpPr>
        <p:spPr>
          <a:xfrm>
            <a:off x="342900" y="822963"/>
            <a:ext cx="8712200" cy="4126229"/>
          </a:xfrm>
        </p:spPr>
        <p:txBody>
          <a:bodyPr>
            <a:normAutofit/>
          </a:bodyPr>
          <a:lstStyle/>
          <a:p>
            <a:pPr marL="457200" indent="-457200">
              <a:buFont typeface="+mj-lt"/>
              <a:buAutoNum type="arabicPeriod"/>
            </a:pPr>
            <a:r>
              <a:rPr lang="en-US" sz="1700" dirty="0"/>
              <a:t>Attorney General Ontario</a:t>
            </a:r>
          </a:p>
          <a:p>
            <a:pPr marL="457200" lvl="1" indent="-457200">
              <a:spcBef>
                <a:spcPts val="1200"/>
              </a:spcBef>
              <a:buFont typeface="+mj-lt"/>
              <a:buAutoNum type="arabicPeriod" startAt="2"/>
            </a:pPr>
            <a:r>
              <a:rPr lang="en-US" sz="1700" dirty="0"/>
              <a:t>Attorney General Canada </a:t>
            </a:r>
          </a:p>
          <a:p>
            <a:pPr marL="457200" lvl="1" indent="-457200">
              <a:spcBef>
                <a:spcPts val="1200"/>
              </a:spcBef>
              <a:buFont typeface="+mj-lt"/>
              <a:buAutoNum type="arabicPeriod" startAt="2"/>
            </a:pPr>
            <a:r>
              <a:rPr lang="en-US" sz="1700" dirty="0"/>
              <a:t>Attorney General British Columbia </a:t>
            </a:r>
          </a:p>
          <a:p>
            <a:pPr marL="457200" lvl="1" indent="-457200">
              <a:spcBef>
                <a:spcPts val="1200"/>
              </a:spcBef>
              <a:buFont typeface="+mj-lt"/>
              <a:buAutoNum type="arabicPeriod" startAt="2"/>
            </a:pPr>
            <a:r>
              <a:rPr lang="en-US" sz="1700" dirty="0"/>
              <a:t>Attorney General Saskatchewan </a:t>
            </a:r>
          </a:p>
          <a:p>
            <a:pPr marL="457200" lvl="1" indent="-457200">
              <a:spcBef>
                <a:spcPts val="1200"/>
              </a:spcBef>
              <a:buFont typeface="+mj-lt"/>
              <a:buAutoNum type="arabicPeriod" startAt="2"/>
            </a:pPr>
            <a:r>
              <a:rPr lang="en-US" sz="1700" dirty="0"/>
              <a:t>Land Title and Surveys Authority of British Columbia </a:t>
            </a:r>
          </a:p>
          <a:p>
            <a:pPr marL="457200" lvl="1" indent="-457200">
              <a:spcBef>
                <a:spcPts val="1200"/>
              </a:spcBef>
              <a:buFont typeface="+mj-lt"/>
              <a:buAutoNum type="arabicPeriod" startAt="2"/>
            </a:pPr>
            <a:r>
              <a:rPr lang="en-US" sz="1700" b="1" dirty="0">
                <a:solidFill>
                  <a:srgbClr val="008000"/>
                </a:solidFill>
              </a:rPr>
              <a:t>Canadian Association of Law Libraries (CALL)</a:t>
            </a:r>
            <a:endParaRPr lang="en-US" sz="1700" dirty="0"/>
          </a:p>
          <a:p>
            <a:pPr marL="457200" lvl="1" indent="-457200">
              <a:spcBef>
                <a:spcPts val="1200"/>
              </a:spcBef>
              <a:buFont typeface="+mj-lt"/>
              <a:buAutoNum type="arabicPeriod" startAt="2"/>
            </a:pPr>
            <a:r>
              <a:rPr lang="en-US" sz="1700" b="1" dirty="0"/>
              <a:t>(a)</a:t>
            </a:r>
            <a:r>
              <a:rPr lang="en-US" sz="1700" dirty="0"/>
              <a:t> Canadian Legal Information Institute</a:t>
            </a:r>
            <a:r>
              <a:rPr lang="en-US" sz="1700" b="1" dirty="0"/>
              <a:t>, joint with (b)</a:t>
            </a:r>
            <a:r>
              <a:rPr lang="en-US" sz="1700" dirty="0"/>
              <a:t> Federation of Law Societies </a:t>
            </a:r>
          </a:p>
          <a:p>
            <a:pPr marL="457200" lvl="1" indent="-457200">
              <a:spcBef>
                <a:spcPts val="1200"/>
              </a:spcBef>
              <a:buFont typeface="+mj-lt"/>
              <a:buAutoNum type="arabicPeriod" startAt="2"/>
            </a:pPr>
            <a:r>
              <a:rPr lang="en-US" sz="1600" dirty="0"/>
              <a:t>Samuelson-</a:t>
            </a:r>
            <a:r>
              <a:rPr lang="en-US" sz="1600" dirty="0" err="1"/>
              <a:t>Glushko</a:t>
            </a:r>
            <a:r>
              <a:rPr lang="en-US" sz="1600" dirty="0"/>
              <a:t> Canadian Internet Policy and Public Interest Clinic (CIPPIC) </a:t>
            </a:r>
          </a:p>
          <a:p>
            <a:pPr marL="457200" lvl="1" indent="-457200">
              <a:spcBef>
                <a:spcPts val="1200"/>
              </a:spcBef>
              <a:buFont typeface="+mj-lt"/>
              <a:buAutoNum type="arabicPeriod" startAt="2"/>
            </a:pPr>
            <a:r>
              <a:rPr lang="en-US" sz="1700" b="1" dirty="0"/>
              <a:t>(a)</a:t>
            </a:r>
            <a:r>
              <a:rPr lang="en-US" sz="1700" dirty="0"/>
              <a:t> Centre for Intellectual Property, </a:t>
            </a:r>
            <a:r>
              <a:rPr lang="en-US" sz="1700" b="1" dirty="0"/>
              <a:t>joint with (b)</a:t>
            </a:r>
            <a:r>
              <a:rPr lang="en-US" sz="1700" dirty="0"/>
              <a:t> [Professor] Ariel Katz (U of T Law)</a:t>
            </a:r>
          </a:p>
          <a:p>
            <a:pPr marL="457200" lvl="1" indent="-457200">
              <a:spcBef>
                <a:spcPts val="1200"/>
              </a:spcBef>
              <a:buFont typeface="+mj-lt"/>
              <a:buAutoNum type="arabicPeriod" startAt="2"/>
            </a:pPr>
            <a:r>
              <a:rPr lang="en-US" sz="1600" dirty="0"/>
              <a:t>Canadian Standards Association</a:t>
            </a:r>
            <a:endParaRPr lang="en-US" dirty="0"/>
          </a:p>
        </p:txBody>
      </p:sp>
    </p:spTree>
    <p:extLst>
      <p:ext uri="{BB962C8B-B14F-4D97-AF65-F5344CB8AC3E}">
        <p14:creationId xmlns:p14="http://schemas.microsoft.com/office/powerpoint/2010/main" val="33695495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copyright belongs to Her Majesty”</a:t>
            </a:r>
          </a:p>
        </p:txBody>
      </p:sp>
      <p:sp>
        <p:nvSpPr>
          <p:cNvPr id="3" name="Content Placeholder 2"/>
          <p:cNvSpPr>
            <a:spLocks noGrp="1"/>
          </p:cNvSpPr>
          <p:nvPr>
            <p:ph idx="1"/>
          </p:nvPr>
        </p:nvSpPr>
        <p:spPr>
          <a:xfrm>
            <a:off x="525983" y="952353"/>
            <a:ext cx="8229600" cy="3723158"/>
          </a:xfrm>
        </p:spPr>
        <p:txBody>
          <a:bodyPr>
            <a:normAutofit fontScale="85000" lnSpcReduction="10000"/>
          </a:bodyPr>
          <a:lstStyle/>
          <a:p>
            <a:pPr marL="0" indent="0">
              <a:lnSpc>
                <a:spcPct val="110000"/>
              </a:lnSpc>
              <a:buNone/>
            </a:pPr>
            <a:r>
              <a:rPr lang="en-US" sz="2200" b="1" dirty="0">
                <a:solidFill>
                  <a:schemeClr val="tx1"/>
                </a:solidFill>
              </a:rPr>
              <a:t>s. 12 </a:t>
            </a:r>
            <a:r>
              <a:rPr lang="en-US" sz="2200" dirty="0"/>
              <a:t>Without prejudice to any rights or privileges of the Crown, </a:t>
            </a:r>
            <a:r>
              <a:rPr lang="en-US" sz="2200" b="1" dirty="0"/>
              <a:t>where any work is, or has been, prepared or published by or under the direction or control of Her Majesty or any government department</a:t>
            </a:r>
            <a:r>
              <a:rPr lang="en-US" sz="2200" dirty="0"/>
              <a:t>, the copyright in the work shall, subject to any agreement with the author, belong to Her Majesty and in that case shall continue for the remainder of the calendar year of first publication of the work and for a period of fifty years following the end of that calendar year.</a:t>
            </a:r>
          </a:p>
          <a:p>
            <a:pPr>
              <a:lnSpc>
                <a:spcPct val="110000"/>
              </a:lnSpc>
            </a:pPr>
            <a:r>
              <a:rPr lang="en-US" sz="1900" dirty="0"/>
              <a:t>V</a:t>
            </a:r>
            <a:r>
              <a:rPr lang="en-US" sz="1900" i="1" dirty="0"/>
              <a:t>irtually</a:t>
            </a:r>
            <a:r>
              <a:rPr lang="en-US" sz="1900" dirty="0"/>
              <a:t> unchanged since Canada’s 1</a:t>
            </a:r>
            <a:r>
              <a:rPr lang="en-US" sz="1900" baseline="30000" dirty="0"/>
              <a:t>st</a:t>
            </a:r>
            <a:r>
              <a:rPr lang="en-US" sz="1900" dirty="0"/>
              <a:t> independent </a:t>
            </a:r>
            <a:r>
              <a:rPr lang="en-US" sz="1900" i="1" dirty="0"/>
              <a:t>Copyright Act</a:t>
            </a:r>
            <a:r>
              <a:rPr lang="en-US" sz="1900" dirty="0"/>
              <a:t>, once fully emancipated from Britain, was passed in 1921 </a:t>
            </a:r>
            <a:endParaRPr lang="en-CA" sz="1700" dirty="0"/>
          </a:p>
          <a:p>
            <a:pPr lvl="1">
              <a:lnSpc>
                <a:spcPct val="110000"/>
              </a:lnSpc>
            </a:pPr>
            <a:r>
              <a:rPr lang="en-US" sz="1700" dirty="0"/>
              <a:t>See SC 1921, c 24, s 10; closely modeled on the British 1911 statute provision</a:t>
            </a:r>
          </a:p>
          <a:p>
            <a:pPr>
              <a:lnSpc>
                <a:spcPct val="110000"/>
              </a:lnSpc>
            </a:pPr>
            <a:r>
              <a:rPr lang="en-CA" sz="1900" b="1" dirty="0">
                <a:solidFill>
                  <a:srgbClr val="3366FF"/>
                </a:solidFill>
              </a:rPr>
              <a:t>The majority in </a:t>
            </a:r>
            <a:r>
              <a:rPr lang="en-CA" sz="1900" b="1" i="1" dirty="0" err="1">
                <a:solidFill>
                  <a:srgbClr val="3366FF"/>
                </a:solidFill>
              </a:rPr>
              <a:t>Keatley</a:t>
            </a:r>
            <a:r>
              <a:rPr lang="en-CA" sz="1900" b="1" dirty="0">
                <a:solidFill>
                  <a:srgbClr val="3366FF"/>
                </a:solidFill>
              </a:rPr>
              <a:t> pointed out [para 90]: </a:t>
            </a:r>
            <a:r>
              <a:rPr lang="en-CA" sz="1900" dirty="0">
                <a:solidFill>
                  <a:srgbClr val="3366FF"/>
                </a:solidFill>
              </a:rPr>
              <a:t>“</a:t>
            </a:r>
            <a:r>
              <a:rPr lang="en-CA" sz="1900" b="1" dirty="0">
                <a:solidFill>
                  <a:srgbClr val="3366FF"/>
                </a:solidFill>
              </a:rPr>
              <a:t>This provision is a century old</a:t>
            </a:r>
            <a:r>
              <a:rPr lang="mr-IN" sz="1900" b="1" dirty="0">
                <a:solidFill>
                  <a:srgbClr val="3366FF"/>
                </a:solidFill>
              </a:rPr>
              <a:t>…</a:t>
            </a:r>
            <a:r>
              <a:rPr lang="en-CA" sz="1900" b="1" dirty="0">
                <a:solidFill>
                  <a:srgbClr val="3366FF"/>
                </a:solidFill>
              </a:rPr>
              <a:t> this is the first time this Court has reviewed its scope</a:t>
            </a:r>
            <a:r>
              <a:rPr lang="mr-IN" sz="1900" b="1" dirty="0">
                <a:solidFill>
                  <a:srgbClr val="3366FF"/>
                </a:solidFill>
              </a:rPr>
              <a:t>…</a:t>
            </a:r>
            <a:r>
              <a:rPr lang="en-CA" sz="1900" b="1" dirty="0">
                <a:solidFill>
                  <a:srgbClr val="3366FF"/>
                </a:solidFill>
              </a:rPr>
              <a:t> Parliament is of course free to consider updating the provision in its current review as it sees fit.</a:t>
            </a:r>
            <a:r>
              <a:rPr lang="en-CA" sz="1900" dirty="0">
                <a:solidFill>
                  <a:srgbClr val="3366FF"/>
                </a:solidFill>
              </a:rPr>
              <a:t>”</a:t>
            </a:r>
          </a:p>
          <a:p>
            <a:pPr>
              <a:lnSpc>
                <a:spcPct val="110000"/>
              </a:lnSpc>
            </a:pPr>
            <a:endParaRPr lang="en-US" sz="1700" dirty="0"/>
          </a:p>
        </p:txBody>
      </p:sp>
    </p:spTree>
    <p:extLst>
      <p:ext uri="{BB962C8B-B14F-4D97-AF65-F5344CB8AC3E}">
        <p14:creationId xmlns:p14="http://schemas.microsoft.com/office/powerpoint/2010/main" val="2134346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93" y="6513"/>
            <a:ext cx="8846417" cy="662702"/>
          </a:xfrm>
        </p:spPr>
        <p:txBody>
          <a:bodyPr>
            <a:normAutofit fontScale="90000"/>
          </a:bodyPr>
          <a:lstStyle/>
          <a:p>
            <a:r>
              <a:rPr lang="en-US" sz="2700" b="1" dirty="0">
                <a:solidFill>
                  <a:srgbClr val="008000"/>
                </a:solidFill>
              </a:rPr>
              <a:t>The test proposed by the minority is more straightforward (easier) than that applied by the majority:</a:t>
            </a:r>
            <a:endParaRPr lang="en-US" dirty="0"/>
          </a:p>
        </p:txBody>
      </p:sp>
      <p:sp>
        <p:nvSpPr>
          <p:cNvPr id="3" name="Content Placeholder 2"/>
          <p:cNvSpPr>
            <a:spLocks noGrp="1"/>
          </p:cNvSpPr>
          <p:nvPr>
            <p:ph idx="1"/>
          </p:nvPr>
        </p:nvSpPr>
        <p:spPr>
          <a:xfrm>
            <a:off x="130004" y="919955"/>
            <a:ext cx="8926806" cy="4119800"/>
          </a:xfrm>
        </p:spPr>
        <p:txBody>
          <a:bodyPr>
            <a:normAutofit lnSpcReduction="10000"/>
          </a:bodyPr>
          <a:lstStyle/>
          <a:p>
            <a:pPr marL="342900" lvl="1" indent="-342900">
              <a:spcBef>
                <a:spcPts val="1200"/>
              </a:spcBef>
              <a:buFont typeface="Arial"/>
              <a:buChar char="•"/>
            </a:pPr>
            <a:r>
              <a:rPr lang="en-US" sz="1600" b="1" dirty="0"/>
              <a:t>MINORITY: </a:t>
            </a:r>
            <a:r>
              <a:rPr lang="en-US" sz="1600" dirty="0"/>
              <a:t> “Once a court is satisfied that a work was ‘prepared or published by or under direction or control’ of the Crown, it must then consider whether, at the time of preparation of publication, the work is a ‘government work’.  This entails examining the character and purpose of the work. The work will be a  ‘government work’ where the work serves a public purpose and Crown copyright furthers the fulfillment of that purposes [sic]. These will be works in which the government has an important interest concerning their accuracy, integrity and dissemination.” [</a:t>
            </a:r>
            <a:r>
              <a:rPr lang="en-US" sz="1600" dirty="0" err="1"/>
              <a:t>para</a:t>
            </a:r>
            <a:r>
              <a:rPr lang="en-US" sz="1600" dirty="0"/>
              <a:t> 127]</a:t>
            </a:r>
          </a:p>
          <a:p>
            <a:pPr>
              <a:spcBef>
                <a:spcPts val="600"/>
              </a:spcBef>
            </a:pPr>
            <a:r>
              <a:rPr lang="en-US" sz="1600" b="1" dirty="0"/>
              <a:t>MAJORITY:</a:t>
            </a:r>
            <a:r>
              <a:rPr lang="en-US" sz="1600" dirty="0"/>
              <a:t> </a:t>
            </a:r>
            <a:r>
              <a:rPr lang="en-CA" sz="1600" b="1" dirty="0">
                <a:solidFill>
                  <a:srgbClr val="008000"/>
                </a:solidFill>
              </a:rPr>
              <a:t>requires an examination into whether the degree of the Crown’s direction and control over the 1. preparation or 2. publication of the work </a:t>
            </a:r>
            <a:r>
              <a:rPr lang="en-CA" sz="1600" dirty="0"/>
              <a:t>is sufficient to vest copyright in the Crown</a:t>
            </a:r>
            <a:r>
              <a:rPr lang="en-US" sz="1600" dirty="0"/>
              <a:t>:</a:t>
            </a:r>
          </a:p>
          <a:p>
            <a:pPr marL="857250" lvl="1" indent="-457200">
              <a:spcBef>
                <a:spcPts val="300"/>
              </a:spcBef>
              <a:buFont typeface="+mj-lt"/>
              <a:buAutoNum type="arabicPeriod"/>
            </a:pPr>
            <a:r>
              <a:rPr lang="en-US" sz="1600" dirty="0"/>
              <a:t>Prepared by the Crown when employee or independent contractor brings work into existence for or on behalf of Crown in course of employment or Crown dictates whether and how work will be made [paraphrased from </a:t>
            </a:r>
            <a:r>
              <a:rPr lang="en-US" sz="1600" dirty="0" err="1"/>
              <a:t>paras</a:t>
            </a:r>
            <a:r>
              <a:rPr lang="en-US" sz="1600" dirty="0"/>
              <a:t> 64-67]</a:t>
            </a:r>
          </a:p>
          <a:p>
            <a:pPr marL="857250" lvl="1" indent="-457200">
              <a:spcBef>
                <a:spcPts val="300"/>
              </a:spcBef>
              <a:buFont typeface="+mj-lt"/>
              <a:buAutoNum type="arabicPeriod"/>
            </a:pPr>
            <a:r>
              <a:rPr lang="en-US" sz="1600" dirty="0"/>
              <a:t>Work only published by Crown when the Crown exercises direction or control over the publication process including both a. the person publishing work, b. the nature, form and content of the final, published version of a work [paraphrasing </a:t>
            </a:r>
            <a:r>
              <a:rPr lang="en-US" sz="1600" dirty="0" err="1"/>
              <a:t>para</a:t>
            </a:r>
            <a:r>
              <a:rPr lang="en-US" sz="1600" dirty="0"/>
              <a:t> 67]</a:t>
            </a:r>
          </a:p>
          <a:p>
            <a:pPr marL="1257300" lvl="2" indent="-457200">
              <a:spcBef>
                <a:spcPts val="300"/>
              </a:spcBef>
              <a:buFont typeface="Arial" charset="0"/>
              <a:buChar char="•"/>
            </a:pPr>
            <a:r>
              <a:rPr lang="en-US" sz="1200" dirty="0"/>
              <a:t>Factors to consider: </a:t>
            </a:r>
            <a:r>
              <a:rPr lang="en-US" sz="1200" b="1" dirty="0"/>
              <a:t>(1) </a:t>
            </a:r>
            <a:r>
              <a:rPr lang="en-US" sz="1200" dirty="0"/>
              <a:t>presence of statutory scheme transferring property rights in the works to Crown</a:t>
            </a:r>
            <a:r>
              <a:rPr lang="en-US" sz="1200" b="1" dirty="0"/>
              <a:t>, (2)</a:t>
            </a:r>
            <a:r>
              <a:rPr lang="en-US" sz="1200" dirty="0"/>
              <a:t> Crown physically possessing the work, </a:t>
            </a:r>
            <a:r>
              <a:rPr lang="en-US" sz="1200" b="1" dirty="0"/>
              <a:t>(3)</a:t>
            </a:r>
            <a:r>
              <a:rPr lang="en-US" sz="1200" dirty="0"/>
              <a:t> government having exclusive control to modify,” </a:t>
            </a:r>
            <a:r>
              <a:rPr lang="en-US" sz="1200" b="1" dirty="0"/>
              <a:t>(4)</a:t>
            </a:r>
            <a:r>
              <a:rPr lang="en-US" sz="1200" dirty="0"/>
              <a:t> the “opt-in” nature of the statutory scheme, </a:t>
            </a:r>
            <a:r>
              <a:rPr lang="en-US" sz="1200" b="1" dirty="0"/>
              <a:t>(5)</a:t>
            </a:r>
            <a:r>
              <a:rPr lang="en-US" sz="1200" dirty="0"/>
              <a:t> the necessity of the Crown making the works available to the public.” [</a:t>
            </a:r>
            <a:r>
              <a:rPr lang="en-US" sz="1200" dirty="0" err="1"/>
              <a:t>para</a:t>
            </a:r>
            <a:r>
              <a:rPr lang="en-US" sz="1200" dirty="0"/>
              <a:t> 69]</a:t>
            </a:r>
            <a:endParaRPr lang="en-US" sz="1000" dirty="0"/>
          </a:p>
          <a:p>
            <a:pPr marL="342900" lvl="1" indent="-342900">
              <a:spcBef>
                <a:spcPts val="1200"/>
              </a:spcBef>
              <a:buFont typeface="Arial"/>
              <a:buChar char="•"/>
            </a:pPr>
            <a:endParaRPr lang="en-US" sz="1600" dirty="0"/>
          </a:p>
          <a:p>
            <a:endParaRPr lang="en-US" dirty="0"/>
          </a:p>
        </p:txBody>
      </p:sp>
    </p:spTree>
    <p:extLst>
      <p:ext uri="{BB962C8B-B14F-4D97-AF65-F5344CB8AC3E}">
        <p14:creationId xmlns:p14="http://schemas.microsoft.com/office/powerpoint/2010/main" val="15163746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2702"/>
          </a:xfrm>
        </p:spPr>
        <p:txBody>
          <a:bodyPr/>
          <a:lstStyle/>
          <a:p>
            <a:r>
              <a:rPr lang="en-US" dirty="0"/>
              <a:t>D. Copyright Litigation Update</a:t>
            </a:r>
          </a:p>
        </p:txBody>
      </p:sp>
      <p:sp>
        <p:nvSpPr>
          <p:cNvPr id="4" name="Rectangle 3"/>
          <p:cNvSpPr/>
          <p:nvPr/>
        </p:nvSpPr>
        <p:spPr>
          <a:xfrm>
            <a:off x="457200" y="967707"/>
            <a:ext cx="8172956" cy="3990836"/>
          </a:xfrm>
          <a:prstGeom prst="rect">
            <a:avLst/>
          </a:prstGeom>
        </p:spPr>
        <p:txBody>
          <a:bodyPr wrap="square">
            <a:spAutoFit/>
          </a:bodyPr>
          <a:lstStyle/>
          <a:p>
            <a:pPr marL="457200" indent="-457200">
              <a:lnSpc>
                <a:spcPct val="150000"/>
              </a:lnSpc>
              <a:spcBef>
                <a:spcPts val="1800"/>
              </a:spcBef>
              <a:buFont typeface="+mj-lt"/>
              <a:buAutoNum type="arabicPeriod"/>
            </a:pPr>
            <a:r>
              <a:rPr lang="en-US" sz="2000" b="1" i="1" dirty="0">
                <a:solidFill>
                  <a:schemeClr val="bg1">
                    <a:lumMod val="50000"/>
                  </a:schemeClr>
                </a:solidFill>
              </a:rPr>
              <a:t>York University v Access Copyright</a:t>
            </a:r>
            <a:r>
              <a:rPr lang="en-US" sz="2000" dirty="0">
                <a:solidFill>
                  <a:schemeClr val="bg1">
                    <a:lumMod val="50000"/>
                  </a:schemeClr>
                </a:solidFill>
              </a:rPr>
              <a:t>, FCA # A-259-17</a:t>
            </a:r>
          </a:p>
          <a:p>
            <a:pPr marL="457200" indent="-457200">
              <a:lnSpc>
                <a:spcPct val="150000"/>
              </a:lnSpc>
              <a:spcBef>
                <a:spcPts val="1800"/>
              </a:spcBef>
              <a:buFont typeface="+mj-lt"/>
              <a:buAutoNum type="arabicPeriod"/>
            </a:pPr>
            <a:r>
              <a:rPr lang="en-US" sz="2000" b="1" i="1" dirty="0">
                <a:solidFill>
                  <a:schemeClr val="bg1">
                    <a:lumMod val="50000"/>
                  </a:schemeClr>
                </a:solidFill>
              </a:rPr>
              <a:t>Province of Alberta et al v Access Copyright, </a:t>
            </a:r>
            <a:r>
              <a:rPr lang="en-US" sz="2000" dirty="0">
                <a:solidFill>
                  <a:schemeClr val="bg1">
                    <a:lumMod val="50000"/>
                  </a:schemeClr>
                </a:solidFill>
              </a:rPr>
              <a:t>FC # T-326-18</a:t>
            </a:r>
          </a:p>
          <a:p>
            <a:pPr marL="457200" indent="-457200">
              <a:lnSpc>
                <a:spcPct val="150000"/>
              </a:lnSpc>
              <a:spcBef>
                <a:spcPts val="1800"/>
              </a:spcBef>
              <a:buFont typeface="+mj-lt"/>
              <a:buAutoNum type="arabicPeriod"/>
            </a:pPr>
            <a:r>
              <a:rPr lang="en-US" sz="2000" b="1" i="1" dirty="0">
                <a:solidFill>
                  <a:schemeClr val="bg1">
                    <a:lumMod val="50000"/>
                  </a:schemeClr>
                </a:solidFill>
              </a:rPr>
              <a:t>Sullivan v Northwood Media </a:t>
            </a:r>
            <a:r>
              <a:rPr lang="en-US" sz="2000" b="1" i="1" dirty="0" err="1">
                <a:solidFill>
                  <a:schemeClr val="bg1">
                    <a:lumMod val="50000"/>
                  </a:schemeClr>
                </a:solidFill>
              </a:rPr>
              <a:t>Inc</a:t>
            </a:r>
            <a:r>
              <a:rPr lang="en-US" sz="2000" b="1" dirty="0">
                <a:solidFill>
                  <a:schemeClr val="bg1">
                    <a:lumMod val="50000"/>
                  </a:schemeClr>
                </a:solidFill>
              </a:rPr>
              <a:t>, </a:t>
            </a:r>
            <a:r>
              <a:rPr lang="en-US" sz="2000" dirty="0">
                <a:solidFill>
                  <a:schemeClr val="bg1">
                    <a:lumMod val="50000"/>
                  </a:schemeClr>
                </a:solidFill>
              </a:rPr>
              <a:t>2019 ONSC 9 (Master Short)</a:t>
            </a:r>
          </a:p>
          <a:p>
            <a:pPr marL="457200" indent="-457200">
              <a:lnSpc>
                <a:spcPct val="150000"/>
              </a:lnSpc>
              <a:spcBef>
                <a:spcPts val="1800"/>
              </a:spcBef>
              <a:buFont typeface="+mj-lt"/>
              <a:buAutoNum type="arabicPeriod"/>
            </a:pPr>
            <a:r>
              <a:rPr lang="en-US" sz="2000" b="1" i="1" dirty="0" err="1">
                <a:solidFill>
                  <a:schemeClr val="bg1">
                    <a:lumMod val="50000"/>
                  </a:schemeClr>
                </a:solidFill>
              </a:rPr>
              <a:t>Pourshian</a:t>
            </a:r>
            <a:r>
              <a:rPr lang="en-US" sz="2000" b="1" i="1" dirty="0">
                <a:solidFill>
                  <a:schemeClr val="bg1">
                    <a:lumMod val="50000"/>
                  </a:schemeClr>
                </a:solidFill>
              </a:rPr>
              <a:t> v Walt Disney Company</a:t>
            </a:r>
            <a:r>
              <a:rPr lang="en-US" sz="2000" b="1" dirty="0">
                <a:solidFill>
                  <a:schemeClr val="bg1">
                    <a:lumMod val="50000"/>
                  </a:schemeClr>
                </a:solidFill>
              </a:rPr>
              <a:t>, </a:t>
            </a:r>
            <a:r>
              <a:rPr lang="en-US" sz="2000" dirty="0">
                <a:solidFill>
                  <a:schemeClr val="bg1">
                    <a:lumMod val="50000"/>
                  </a:schemeClr>
                </a:solidFill>
              </a:rPr>
              <a:t>2019 ONSC 5916 (Master Graham)</a:t>
            </a:r>
          </a:p>
          <a:p>
            <a:pPr marL="457200" indent="-457200">
              <a:lnSpc>
                <a:spcPct val="150000"/>
              </a:lnSpc>
              <a:spcBef>
                <a:spcPts val="1800"/>
              </a:spcBef>
              <a:buFont typeface="+mj-lt"/>
              <a:buAutoNum type="arabicPeriod"/>
            </a:pPr>
            <a:r>
              <a:rPr lang="en-US" sz="2000" b="1" i="1" dirty="0" err="1">
                <a:solidFill>
                  <a:schemeClr val="bg1">
                    <a:lumMod val="50000"/>
                  </a:schemeClr>
                </a:solidFill>
              </a:rPr>
              <a:t>Keatley</a:t>
            </a:r>
            <a:r>
              <a:rPr lang="en-US" sz="2000" b="1" i="1" dirty="0">
                <a:solidFill>
                  <a:schemeClr val="bg1">
                    <a:lumMod val="50000"/>
                  </a:schemeClr>
                </a:solidFill>
              </a:rPr>
              <a:t> Surveying Ltd v </a:t>
            </a:r>
            <a:r>
              <a:rPr lang="en-US" sz="2000" b="1" i="1" dirty="0" err="1">
                <a:solidFill>
                  <a:schemeClr val="bg1">
                    <a:lumMod val="50000"/>
                  </a:schemeClr>
                </a:solidFill>
              </a:rPr>
              <a:t>Teranet</a:t>
            </a:r>
            <a:r>
              <a:rPr lang="en-US" sz="2000" b="1" i="1" dirty="0">
                <a:solidFill>
                  <a:schemeClr val="bg1">
                    <a:lumMod val="50000"/>
                  </a:schemeClr>
                </a:solidFill>
              </a:rPr>
              <a:t> Inc</a:t>
            </a:r>
            <a:r>
              <a:rPr lang="en-US" sz="2000" b="1" dirty="0">
                <a:solidFill>
                  <a:schemeClr val="bg1">
                    <a:lumMod val="50000"/>
                  </a:schemeClr>
                </a:solidFill>
              </a:rPr>
              <a:t>, </a:t>
            </a:r>
            <a:r>
              <a:rPr lang="en-US" sz="2000" dirty="0">
                <a:solidFill>
                  <a:schemeClr val="bg1">
                    <a:lumMod val="50000"/>
                  </a:schemeClr>
                </a:solidFill>
              </a:rPr>
              <a:t>2019 SCC </a:t>
            </a:r>
            <a:r>
              <a:rPr lang="en-US" sz="2000" dirty="0" smtClean="0">
                <a:solidFill>
                  <a:schemeClr val="bg1">
                    <a:lumMod val="50000"/>
                  </a:schemeClr>
                </a:solidFill>
              </a:rPr>
              <a:t>43</a:t>
            </a:r>
          </a:p>
          <a:p>
            <a:pPr marL="457200" indent="-457200">
              <a:lnSpc>
                <a:spcPct val="150000"/>
              </a:lnSpc>
              <a:spcBef>
                <a:spcPts val="1800"/>
              </a:spcBef>
              <a:buFont typeface="+mj-lt"/>
              <a:buAutoNum type="arabicPeriod"/>
            </a:pPr>
            <a:r>
              <a:rPr lang="en-US" sz="2000" b="1" i="1" dirty="0" smtClean="0">
                <a:solidFill>
                  <a:srgbClr val="008000"/>
                </a:solidFill>
              </a:rPr>
              <a:t>On the tariff front</a:t>
            </a:r>
            <a:r>
              <a:rPr lang="mr-IN" sz="2000" b="1" dirty="0" smtClean="0">
                <a:solidFill>
                  <a:srgbClr val="008000"/>
                </a:solidFill>
              </a:rPr>
              <a:t>…</a:t>
            </a:r>
            <a:endParaRPr lang="en-US" sz="2000" b="1" dirty="0">
              <a:solidFill>
                <a:srgbClr val="008000"/>
              </a:solidFill>
            </a:endParaRPr>
          </a:p>
        </p:txBody>
      </p:sp>
    </p:spTree>
    <p:extLst>
      <p:ext uri="{BB962C8B-B14F-4D97-AF65-F5344CB8AC3E}">
        <p14:creationId xmlns:p14="http://schemas.microsoft.com/office/powerpoint/2010/main" val="38678866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91" y="-111558"/>
            <a:ext cx="9049610" cy="1031512"/>
          </a:xfrm>
        </p:spPr>
        <p:txBody>
          <a:bodyPr>
            <a:normAutofit/>
          </a:bodyPr>
          <a:lstStyle/>
          <a:p>
            <a:r>
              <a:rPr lang="en-US" sz="1400" b="1" baseline="30000" dirty="0" smtClean="0">
                <a:solidFill>
                  <a:srgbClr val="008000"/>
                </a:solidFill>
              </a:rPr>
              <a:t>*NEW SLIDE* </a:t>
            </a:r>
            <a:r>
              <a:rPr lang="en-US" sz="2000" dirty="0" smtClean="0"/>
              <a:t>Despite ongoing litigation before the Courts involving various tariffs, the  Copyright Board continues with related tariff proceedings</a:t>
            </a:r>
            <a:r>
              <a:rPr lang="mr-IN" sz="2000" dirty="0" smtClean="0"/>
              <a:t>…</a:t>
            </a:r>
            <a:endParaRPr lang="en-US" sz="2000" dirty="0"/>
          </a:p>
        </p:txBody>
      </p:sp>
      <p:sp>
        <p:nvSpPr>
          <p:cNvPr id="3" name="Content Placeholder 2"/>
          <p:cNvSpPr>
            <a:spLocks noGrp="1"/>
          </p:cNvSpPr>
          <p:nvPr>
            <p:ph idx="1"/>
          </p:nvPr>
        </p:nvSpPr>
        <p:spPr>
          <a:xfrm>
            <a:off x="234098" y="1031512"/>
            <a:ext cx="7543800" cy="3691890"/>
          </a:xfrm>
        </p:spPr>
        <p:txBody>
          <a:bodyPr>
            <a:normAutofit fontScale="92500" lnSpcReduction="10000"/>
          </a:bodyPr>
          <a:lstStyle/>
          <a:p>
            <a:pPr marL="0" indent="0">
              <a:buNone/>
            </a:pPr>
            <a:r>
              <a:rPr lang="en-US" sz="1800" dirty="0" smtClean="0"/>
              <a:t>On</a:t>
            </a:r>
            <a:r>
              <a:rPr lang="en-US" sz="1800" b="1" dirty="0" smtClean="0"/>
              <a:t> December 6, 2019 </a:t>
            </a:r>
            <a:r>
              <a:rPr lang="en-US" sz="1800" dirty="0" smtClean="0"/>
              <a:t>the Board issued its </a:t>
            </a:r>
            <a:r>
              <a:rPr lang="en-US" sz="1800" b="1" dirty="0" smtClean="0"/>
              <a:t>DECISION</a:t>
            </a:r>
            <a:r>
              <a:rPr lang="en-US" sz="1800" dirty="0" smtClean="0"/>
              <a:t> on the </a:t>
            </a:r>
            <a:r>
              <a:rPr lang="en-US" sz="1800" b="1" dirty="0" smtClean="0">
                <a:solidFill>
                  <a:srgbClr val="008000"/>
                </a:solidFill>
              </a:rPr>
              <a:t>Access Copyright Tariffs for Post-Secondary Educational Institutions, 2011-2014 and 2015-2017</a:t>
            </a:r>
            <a:r>
              <a:rPr lang="en-US" sz="1800" dirty="0" smtClean="0"/>
              <a:t>, published in the </a:t>
            </a:r>
            <a:r>
              <a:rPr lang="en-US" sz="1800" i="1" dirty="0" smtClean="0"/>
              <a:t>Canada Gazette</a:t>
            </a:r>
            <a:r>
              <a:rPr lang="en-US" sz="1800" dirty="0" smtClean="0"/>
              <a:t>, </a:t>
            </a:r>
            <a:r>
              <a:rPr lang="en-US" sz="1800" dirty="0" err="1" smtClean="0"/>
              <a:t>Pt</a:t>
            </a:r>
            <a:r>
              <a:rPr lang="en-US" sz="1800" dirty="0" smtClean="0"/>
              <a:t> I, </a:t>
            </a:r>
            <a:r>
              <a:rPr lang="en-US" sz="1800" dirty="0" err="1" smtClean="0"/>
              <a:t>vol</a:t>
            </a:r>
            <a:r>
              <a:rPr lang="en-US" sz="1800" dirty="0"/>
              <a:t> </a:t>
            </a:r>
            <a:r>
              <a:rPr lang="en-US" sz="1800" dirty="0" smtClean="0"/>
              <a:t>153, no 49 Dec 7, 2019, with corrections to it (involving certain interest calculations) made and published in the </a:t>
            </a:r>
            <a:r>
              <a:rPr lang="en-US" sz="1800" i="1" dirty="0" smtClean="0"/>
              <a:t>Canada Gazette</a:t>
            </a:r>
            <a:r>
              <a:rPr lang="en-US" sz="1800" dirty="0" smtClean="0"/>
              <a:t>, </a:t>
            </a:r>
            <a:r>
              <a:rPr lang="en-US" sz="1800" dirty="0" err="1" smtClean="0"/>
              <a:t>Pt</a:t>
            </a:r>
            <a:r>
              <a:rPr lang="en-US" sz="1800" dirty="0" smtClean="0"/>
              <a:t> 1, </a:t>
            </a:r>
            <a:r>
              <a:rPr lang="en-US" sz="1800" dirty="0" err="1" smtClean="0"/>
              <a:t>vol</a:t>
            </a:r>
            <a:r>
              <a:rPr lang="en-US" sz="1800" dirty="0" smtClean="0"/>
              <a:t> 153, no 52 Dec 28, 2019. </a:t>
            </a:r>
          </a:p>
          <a:p>
            <a:pPr marL="0" indent="0">
              <a:buNone/>
            </a:pPr>
            <a:r>
              <a:rPr lang="en-US" sz="1800" dirty="0" smtClean="0"/>
              <a:t>In its related </a:t>
            </a:r>
            <a:r>
              <a:rPr lang="en-US" sz="1800" b="1" dirty="0" smtClean="0"/>
              <a:t>REASONS</a:t>
            </a:r>
            <a:r>
              <a:rPr lang="en-US" sz="1800" dirty="0" smtClean="0"/>
              <a:t>, published December 6, 2019, the Board (although it acknowledged the issue had been raised during the proceedings) explicitly declined to opine “on whether compliance with a tariff is mandatory for users who do not seek to benefit from the license offered thereby. We are aware that related issues have been raised in recent judicial proceedings </a:t>
            </a:r>
            <a:r>
              <a:rPr lang="en-US" sz="1800" dirty="0" smtClean="0">
                <a:solidFill>
                  <a:schemeClr val="bg1">
                    <a:lumMod val="50000"/>
                  </a:schemeClr>
                </a:solidFill>
              </a:rPr>
              <a:t>[citing the trial decision (2017 FC 699) in the </a:t>
            </a:r>
            <a:r>
              <a:rPr lang="en-US" sz="1800" i="1" dirty="0" smtClean="0">
                <a:solidFill>
                  <a:schemeClr val="bg1">
                    <a:lumMod val="50000"/>
                  </a:schemeClr>
                </a:solidFill>
              </a:rPr>
              <a:t>York </a:t>
            </a:r>
            <a:r>
              <a:rPr lang="en-US" sz="1800" i="1" dirty="0">
                <a:solidFill>
                  <a:schemeClr val="bg1">
                    <a:lumMod val="50000"/>
                  </a:schemeClr>
                </a:solidFill>
              </a:rPr>
              <a:t>University v Access </a:t>
            </a:r>
            <a:r>
              <a:rPr lang="en-US" sz="1800" i="1" dirty="0" smtClean="0">
                <a:solidFill>
                  <a:schemeClr val="bg1">
                    <a:lumMod val="50000"/>
                  </a:schemeClr>
                </a:solidFill>
              </a:rPr>
              <a:t>Copyright appeal</a:t>
            </a:r>
            <a:r>
              <a:rPr lang="en-US" sz="1800" dirty="0">
                <a:solidFill>
                  <a:schemeClr val="bg1">
                    <a:lumMod val="50000"/>
                  </a:schemeClr>
                </a:solidFill>
              </a:rPr>
              <a:t> </a:t>
            </a:r>
            <a:r>
              <a:rPr lang="en-US" sz="1800" dirty="0" smtClean="0">
                <a:solidFill>
                  <a:schemeClr val="bg1">
                    <a:lumMod val="50000"/>
                  </a:schemeClr>
                </a:solidFill>
              </a:rPr>
              <a:t>(FCA </a:t>
            </a:r>
            <a:r>
              <a:rPr lang="en-US" sz="1800" dirty="0">
                <a:solidFill>
                  <a:schemeClr val="bg1">
                    <a:lumMod val="50000"/>
                  </a:schemeClr>
                </a:solidFill>
              </a:rPr>
              <a:t># A-259-</a:t>
            </a:r>
            <a:r>
              <a:rPr lang="en-US" sz="1800" dirty="0" smtClean="0">
                <a:solidFill>
                  <a:schemeClr val="bg1">
                    <a:lumMod val="50000"/>
                  </a:schemeClr>
                </a:solidFill>
              </a:rPr>
              <a:t>17) discussed </a:t>
            </a:r>
            <a:r>
              <a:rPr lang="en-US" sz="1800" i="1" dirty="0" smtClean="0">
                <a:solidFill>
                  <a:schemeClr val="bg1">
                    <a:lumMod val="50000"/>
                  </a:schemeClr>
                </a:solidFill>
              </a:rPr>
              <a:t>infra</a:t>
            </a:r>
            <a:r>
              <a:rPr lang="en-US" sz="1800" dirty="0" smtClean="0">
                <a:solidFill>
                  <a:schemeClr val="bg1">
                    <a:lumMod val="50000"/>
                  </a:schemeClr>
                </a:solidFill>
              </a:rPr>
              <a:t>, in the previous slides] </a:t>
            </a:r>
            <a:r>
              <a:rPr lang="en-US" sz="1800" dirty="0" smtClean="0"/>
              <a:t>and it is not necessary for us to opine on the issue at this point.” (</a:t>
            </a:r>
            <a:r>
              <a:rPr lang="en-US" sz="1800" dirty="0" err="1" smtClean="0"/>
              <a:t>para</a:t>
            </a:r>
            <a:r>
              <a:rPr lang="en-US" sz="1800" dirty="0" smtClean="0"/>
              <a:t>. 357; see </a:t>
            </a:r>
            <a:r>
              <a:rPr lang="en-US" sz="1800" dirty="0" smtClean="0">
                <a:hlinkClick r:id="rId2"/>
              </a:rPr>
              <a:t>https://cb-cda.gc.ca/decisions/2019/Dec-2019-SAT-06122019.pdf</a:t>
            </a:r>
            <a:r>
              <a:rPr lang="en-US" sz="1800" dirty="0" smtClean="0"/>
              <a:t>)</a:t>
            </a:r>
          </a:p>
          <a:p>
            <a:pPr marL="0" indent="0">
              <a:buNone/>
            </a:pPr>
            <a:endParaRPr lang="en-US" sz="1800" dirty="0"/>
          </a:p>
          <a:p>
            <a:endParaRPr lang="en-US" dirty="0"/>
          </a:p>
        </p:txBody>
      </p:sp>
    </p:spTree>
    <p:extLst>
      <p:ext uri="{BB962C8B-B14F-4D97-AF65-F5344CB8AC3E}">
        <p14:creationId xmlns:p14="http://schemas.microsoft.com/office/powerpoint/2010/main" val="12680035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391" y="1"/>
            <a:ext cx="9049610" cy="1031512"/>
          </a:xfrm>
        </p:spPr>
        <p:txBody>
          <a:bodyPr>
            <a:normAutofit/>
          </a:bodyPr>
          <a:lstStyle/>
          <a:p>
            <a:r>
              <a:rPr lang="en-US" sz="1300" b="1" baseline="30000" dirty="0" smtClean="0">
                <a:solidFill>
                  <a:srgbClr val="008000"/>
                </a:solidFill>
              </a:rPr>
              <a:t>*NEW SLIDE* </a:t>
            </a:r>
            <a:r>
              <a:rPr lang="en-CA" sz="2000" dirty="0"/>
              <a:t>In the Tariff </a:t>
            </a:r>
            <a:r>
              <a:rPr lang="en-CA" sz="2000" dirty="0" smtClean="0"/>
              <a:t>described </a:t>
            </a:r>
            <a:r>
              <a:rPr lang="en-CA" sz="2000" dirty="0"/>
              <a:t>on the previous slide, the Board made an unusual request for participation:</a:t>
            </a:r>
            <a:br>
              <a:rPr lang="en-CA" sz="2000" dirty="0"/>
            </a:br>
            <a:endParaRPr lang="en-US" sz="2000" dirty="0"/>
          </a:p>
        </p:txBody>
      </p:sp>
      <p:sp>
        <p:nvSpPr>
          <p:cNvPr id="3" name="Content Placeholder 2"/>
          <p:cNvSpPr>
            <a:spLocks noGrp="1"/>
          </p:cNvSpPr>
          <p:nvPr>
            <p:ph idx="1"/>
          </p:nvPr>
        </p:nvSpPr>
        <p:spPr>
          <a:xfrm>
            <a:off x="94390" y="962860"/>
            <a:ext cx="8958437" cy="3937142"/>
          </a:xfrm>
        </p:spPr>
        <p:txBody>
          <a:bodyPr>
            <a:normAutofit fontScale="77500" lnSpcReduction="20000"/>
          </a:bodyPr>
          <a:lstStyle/>
          <a:p>
            <a:pPr marL="0" indent="0">
              <a:buNone/>
            </a:pPr>
            <a:r>
              <a:rPr lang="en-CA" sz="1800" dirty="0"/>
              <a:t>	</a:t>
            </a:r>
            <a:r>
              <a:rPr lang="en-CA" sz="2400" dirty="0"/>
              <a:t>To the extent it might be appropriate for a tariff to include wording whereby its </a:t>
            </a:r>
            <a:r>
              <a:rPr lang="en-CA" sz="2400" dirty="0" smtClean="0"/>
              <a:t>	benefits and obligations would </a:t>
            </a:r>
            <a:r>
              <a:rPr lang="en-CA" sz="2400" dirty="0"/>
              <a:t>only apply on an opt-in basis, we would appreciate  </a:t>
            </a:r>
            <a:r>
              <a:rPr lang="en-CA" sz="2400" dirty="0" smtClean="0"/>
              <a:t>	a </a:t>
            </a:r>
            <a:r>
              <a:rPr lang="en-CA" sz="2400" dirty="0"/>
              <a:t>more </a:t>
            </a:r>
            <a:r>
              <a:rPr lang="en-CA" sz="2400" dirty="0" smtClean="0"/>
              <a:t>complete record before </a:t>
            </a:r>
            <a:r>
              <a:rPr lang="en-CA" sz="2400" dirty="0"/>
              <a:t>including such </a:t>
            </a:r>
            <a:r>
              <a:rPr lang="en-CA" sz="2400" dirty="0" smtClean="0"/>
              <a:t>a provision</a:t>
            </a:r>
            <a:r>
              <a:rPr lang="en-CA" sz="2400" dirty="0"/>
              <a:t>, and invite affected </a:t>
            </a:r>
            <a:r>
              <a:rPr lang="en-CA" sz="2400" dirty="0" smtClean="0"/>
              <a:t>	persons </a:t>
            </a:r>
            <a:r>
              <a:rPr lang="en-CA" sz="2400" dirty="0"/>
              <a:t>to </a:t>
            </a:r>
            <a:r>
              <a:rPr lang="en-CA" sz="2400" dirty="0" smtClean="0"/>
              <a:t>participate </a:t>
            </a:r>
            <a:r>
              <a:rPr lang="en-CA" sz="2400" dirty="0"/>
              <a:t>in the </a:t>
            </a:r>
            <a:r>
              <a:rPr lang="en-CA" sz="2400" dirty="0" smtClean="0"/>
              <a:t>proceedings </a:t>
            </a:r>
            <a:r>
              <a:rPr lang="en-CA" sz="2400" dirty="0"/>
              <a:t>on </a:t>
            </a:r>
            <a:r>
              <a:rPr lang="en-CA" sz="2400" dirty="0" smtClean="0"/>
              <a:t>the </a:t>
            </a:r>
            <a:r>
              <a:rPr lang="en-CA" sz="2400" dirty="0"/>
              <a:t>next occasion the Board </a:t>
            </a:r>
            <a:r>
              <a:rPr lang="en-CA" sz="2400" dirty="0" smtClean="0"/>
              <a:t>considers 	proposed </a:t>
            </a:r>
            <a:r>
              <a:rPr lang="en-CA" sz="2400" dirty="0"/>
              <a:t>tariffs </a:t>
            </a:r>
            <a:r>
              <a:rPr lang="en-CA" sz="2400" dirty="0" smtClean="0"/>
              <a:t>for </a:t>
            </a:r>
            <a:r>
              <a:rPr lang="en-CA" sz="2400" dirty="0"/>
              <a:t>these users. [</a:t>
            </a:r>
            <a:r>
              <a:rPr lang="en-CA" sz="2400" dirty="0" err="1"/>
              <a:t>para</a:t>
            </a:r>
            <a:r>
              <a:rPr lang="en-CA" sz="2400" dirty="0"/>
              <a:t> </a:t>
            </a:r>
            <a:r>
              <a:rPr lang="en-CA" sz="2400" dirty="0" smtClean="0"/>
              <a:t>358</a:t>
            </a:r>
            <a:r>
              <a:rPr lang="en-CA" sz="2400" dirty="0"/>
              <a:t>]</a:t>
            </a:r>
            <a:endParaRPr lang="en-US" sz="2400" dirty="0"/>
          </a:p>
          <a:p>
            <a:pPr marL="0" indent="0">
              <a:buNone/>
            </a:pPr>
            <a:r>
              <a:rPr lang="en-US" sz="3100" dirty="0" smtClean="0"/>
              <a:t>Three tariffs </a:t>
            </a:r>
            <a:r>
              <a:rPr lang="en-US" sz="3100" dirty="0"/>
              <a:t>newly filed </a:t>
            </a:r>
            <a:r>
              <a:rPr lang="en-US" sz="3100" dirty="0" smtClean="0"/>
              <a:t>at </a:t>
            </a:r>
            <a:r>
              <a:rPr lang="en-US" sz="3100" dirty="0"/>
              <a:t>the Board in 2019 may </a:t>
            </a:r>
            <a:r>
              <a:rPr lang="en-US" sz="3100" dirty="0" smtClean="0"/>
              <a:t>be particularly relevant </a:t>
            </a:r>
            <a:r>
              <a:rPr lang="en-US" sz="3100" dirty="0"/>
              <a:t>to </a:t>
            </a:r>
            <a:r>
              <a:rPr lang="en-US" sz="3100" dirty="0" smtClean="0"/>
              <a:t>librarians as providing possible opportunities for “affected persons” to participate: </a:t>
            </a:r>
          </a:p>
          <a:p>
            <a:r>
              <a:rPr lang="en-US" sz="2200" dirty="0" smtClean="0"/>
              <a:t>Access Copyright Elementary and Secondary Schools Tariff, 2020-2022 (June 1, 2019)</a:t>
            </a:r>
          </a:p>
          <a:p>
            <a:r>
              <a:rPr lang="en-US" sz="2200" dirty="0" smtClean="0"/>
              <a:t>Access Copyright Post-Secondary Educational Institution Tariff, 2021-2023 (Nov 7, 2019)</a:t>
            </a:r>
          </a:p>
          <a:p>
            <a:r>
              <a:rPr lang="en-US" sz="2200" dirty="0"/>
              <a:t>Access Copyright Provincial and Territorial Government Tariff, 2021-</a:t>
            </a:r>
            <a:r>
              <a:rPr lang="en-US" sz="2200" dirty="0" smtClean="0"/>
              <a:t>2025 (Nov 15, 2019)</a:t>
            </a:r>
          </a:p>
          <a:p>
            <a:pPr marL="0" indent="0">
              <a:buNone/>
            </a:pPr>
            <a:r>
              <a:rPr lang="en-US" sz="1800" dirty="0" smtClean="0"/>
              <a:t>	(</a:t>
            </a:r>
            <a:r>
              <a:rPr lang="en-US" sz="1800" dirty="0"/>
              <a:t>see </a:t>
            </a:r>
            <a:r>
              <a:rPr lang="en-US" sz="1800" dirty="0">
                <a:hlinkClick r:id="rId2"/>
              </a:rPr>
              <a:t>cb-cda.gc.ca/tariffs-tarifs/proposed-proposes/reprographic-reprographie-e.html</a:t>
            </a:r>
            <a:r>
              <a:rPr lang="en-US" sz="1800" dirty="0"/>
              <a:t>)</a:t>
            </a:r>
          </a:p>
          <a:p>
            <a:endParaRPr lang="en-US" sz="2300" dirty="0"/>
          </a:p>
          <a:p>
            <a:endParaRPr lang="en-US" dirty="0"/>
          </a:p>
        </p:txBody>
      </p:sp>
    </p:spTree>
    <p:extLst>
      <p:ext uri="{BB962C8B-B14F-4D97-AF65-F5344CB8AC3E}">
        <p14:creationId xmlns:p14="http://schemas.microsoft.com/office/powerpoint/2010/main" val="23645223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256" y="184170"/>
            <a:ext cx="8229600" cy="662702"/>
          </a:xfrm>
        </p:spPr>
        <p:txBody>
          <a:bodyPr/>
          <a:lstStyle/>
          <a:p>
            <a:r>
              <a:rPr lang="en-US" dirty="0"/>
              <a:t>Outline:</a:t>
            </a:r>
          </a:p>
        </p:txBody>
      </p:sp>
      <p:sp>
        <p:nvSpPr>
          <p:cNvPr id="3" name="Content Placeholder 2"/>
          <p:cNvSpPr>
            <a:spLocks noGrp="1"/>
          </p:cNvSpPr>
          <p:nvPr>
            <p:ph idx="1"/>
          </p:nvPr>
        </p:nvSpPr>
        <p:spPr>
          <a:xfrm>
            <a:off x="211256" y="1389447"/>
            <a:ext cx="9064626" cy="2828053"/>
          </a:xfrm>
        </p:spPr>
        <p:txBody>
          <a:bodyPr>
            <a:noAutofit/>
          </a:bodyPr>
          <a:lstStyle/>
          <a:p>
            <a:pPr marL="514350" indent="-514350">
              <a:buFont typeface="+mj-lt"/>
              <a:buAutoNum type="alphaUcPeriod"/>
            </a:pPr>
            <a:r>
              <a:rPr lang="en-US" sz="2800" dirty="0">
                <a:solidFill>
                  <a:schemeClr val="bg1">
                    <a:lumMod val="50000"/>
                  </a:schemeClr>
                </a:solidFill>
              </a:rPr>
              <a:t>Copyright and International Trade </a:t>
            </a:r>
          </a:p>
          <a:p>
            <a:pPr marL="514350" indent="-514350">
              <a:buFont typeface="+mj-lt"/>
              <a:buAutoNum type="alphaUcPeriod"/>
            </a:pPr>
            <a:r>
              <a:rPr lang="en-US" sz="2800" dirty="0">
                <a:solidFill>
                  <a:schemeClr val="bg1">
                    <a:lumMod val="50000"/>
                  </a:schemeClr>
                </a:solidFill>
              </a:rPr>
              <a:t>Copyright at the United Nations</a:t>
            </a:r>
          </a:p>
          <a:p>
            <a:pPr marL="514350" indent="-514350">
              <a:buFont typeface="+mj-lt"/>
              <a:buAutoNum type="alphaUcPeriod"/>
            </a:pPr>
            <a:r>
              <a:rPr lang="en-US" sz="2800" dirty="0">
                <a:solidFill>
                  <a:schemeClr val="bg1">
                    <a:lumMod val="50000"/>
                  </a:schemeClr>
                </a:solidFill>
              </a:rPr>
              <a:t>The Effect of “</a:t>
            </a:r>
            <a:r>
              <a:rPr lang="en-US" sz="2800" dirty="0" err="1">
                <a:solidFill>
                  <a:schemeClr val="bg1">
                    <a:lumMod val="50000"/>
                  </a:schemeClr>
                </a:solidFill>
              </a:rPr>
              <a:t>Brexit</a:t>
            </a:r>
            <a:r>
              <a:rPr lang="en-US" sz="2800" dirty="0">
                <a:solidFill>
                  <a:schemeClr val="bg1">
                    <a:lumMod val="50000"/>
                  </a:schemeClr>
                </a:solidFill>
              </a:rPr>
              <a:t>”</a:t>
            </a:r>
          </a:p>
          <a:p>
            <a:pPr marL="514350" indent="-514350">
              <a:buFont typeface="+mj-lt"/>
              <a:buAutoNum type="alphaUcPeriod"/>
            </a:pPr>
            <a:r>
              <a:rPr lang="en-US" sz="2800" dirty="0">
                <a:solidFill>
                  <a:schemeClr val="bg1">
                    <a:lumMod val="50000"/>
                  </a:schemeClr>
                </a:solidFill>
              </a:rPr>
              <a:t>Copyright Litigation Update</a:t>
            </a:r>
          </a:p>
          <a:p>
            <a:pPr marL="514350" indent="-514350">
              <a:buFont typeface="+mj-lt"/>
              <a:buAutoNum type="alphaUcPeriod"/>
            </a:pPr>
            <a:r>
              <a:rPr lang="en-US" sz="2800" b="1" dirty="0"/>
              <a:t>Where are we on statutory reform of the </a:t>
            </a:r>
            <a:r>
              <a:rPr lang="en-US" sz="2800" b="1" i="1" u="sng" dirty="0"/>
              <a:t>Copyright Act</a:t>
            </a:r>
            <a:r>
              <a:rPr lang="en-US" sz="2800" b="1" dirty="0"/>
              <a:t>?</a:t>
            </a:r>
          </a:p>
        </p:txBody>
      </p:sp>
    </p:spTree>
    <p:extLst>
      <p:ext uri="{BB962C8B-B14F-4D97-AF65-F5344CB8AC3E}">
        <p14:creationId xmlns:p14="http://schemas.microsoft.com/office/powerpoint/2010/main" val="526033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buFont typeface="+mj-lt"/>
              <a:buAutoNum type="alphaUcPeriod"/>
            </a:pPr>
            <a:r>
              <a:rPr lang="en-US" dirty="0"/>
              <a:t>Copyright and International Trade</a:t>
            </a:r>
          </a:p>
        </p:txBody>
      </p:sp>
      <p:sp>
        <p:nvSpPr>
          <p:cNvPr id="3" name="Content Placeholder 2"/>
          <p:cNvSpPr>
            <a:spLocks noGrp="1"/>
          </p:cNvSpPr>
          <p:nvPr>
            <p:ph idx="1"/>
          </p:nvPr>
        </p:nvSpPr>
        <p:spPr>
          <a:xfrm>
            <a:off x="119060" y="866912"/>
            <a:ext cx="8651640" cy="3691890"/>
          </a:xfrm>
        </p:spPr>
        <p:txBody>
          <a:bodyPr>
            <a:noAutofit/>
          </a:bodyPr>
          <a:lstStyle/>
          <a:p>
            <a:pPr marL="0" indent="0">
              <a:buNone/>
            </a:pPr>
            <a:r>
              <a:rPr lang="en-US" dirty="0"/>
              <a:t>Trade Agreements (in addition to 1994 </a:t>
            </a:r>
            <a:r>
              <a:rPr lang="en-US" b="1" dirty="0"/>
              <a:t>TRIPS</a:t>
            </a:r>
            <a:r>
              <a:rPr lang="en-US" dirty="0"/>
              <a:t> Agreement) now affecting Canada:</a:t>
            </a:r>
          </a:p>
          <a:p>
            <a:pPr marL="800100" lvl="2" indent="-400050">
              <a:spcBef>
                <a:spcPts val="1200"/>
              </a:spcBef>
              <a:buFont typeface="+mj-lt"/>
              <a:buAutoNum type="romanLcPeriod"/>
            </a:pPr>
            <a:r>
              <a:rPr lang="en-US" b="1" i="1" dirty="0">
                <a:solidFill>
                  <a:schemeClr val="accent2">
                    <a:lumMod val="75000"/>
                  </a:schemeClr>
                </a:solidFill>
              </a:rPr>
              <a:t>Canada-European Union Comprehensive Economic and Trade Agreement </a:t>
            </a:r>
            <a:r>
              <a:rPr lang="en-US" b="1" dirty="0">
                <a:solidFill>
                  <a:schemeClr val="accent2">
                    <a:lumMod val="75000"/>
                  </a:schemeClr>
                </a:solidFill>
              </a:rPr>
              <a:t>(CETA) (2016) -- </a:t>
            </a:r>
            <a:r>
              <a:rPr lang="en-US" dirty="0">
                <a:solidFill>
                  <a:schemeClr val="accent2">
                    <a:lumMod val="75000"/>
                  </a:schemeClr>
                </a:solidFill>
              </a:rPr>
              <a:t>in force in Canada through the </a:t>
            </a:r>
            <a:r>
              <a:rPr lang="en-US" i="1" dirty="0">
                <a:solidFill>
                  <a:schemeClr val="accent2">
                    <a:lumMod val="75000"/>
                  </a:schemeClr>
                </a:solidFill>
              </a:rPr>
              <a:t>Canada-EU Comprehensive Economic and Trade Agreement Implementation Act, Statutes of Canada</a:t>
            </a:r>
            <a:r>
              <a:rPr lang="en-US" dirty="0">
                <a:solidFill>
                  <a:schemeClr val="accent2">
                    <a:lumMod val="75000"/>
                  </a:schemeClr>
                </a:solidFill>
              </a:rPr>
              <a:t> 2017, c 6 - </a:t>
            </a:r>
            <a:r>
              <a:rPr lang="en-US" b="1" u="sng" dirty="0"/>
              <a:t>NO change required to Canada’s copyright law</a:t>
            </a:r>
            <a:r>
              <a:rPr lang="en-US" b="1" dirty="0"/>
              <a:t>.</a:t>
            </a:r>
          </a:p>
          <a:p>
            <a:pPr marL="685800" lvl="2" indent="-285750">
              <a:spcBef>
                <a:spcPts val="300"/>
              </a:spcBef>
              <a:buFontTx/>
              <a:buChar char="-"/>
            </a:pPr>
            <a:endParaRPr lang="en-US" dirty="0">
              <a:solidFill>
                <a:schemeClr val="accent2">
                  <a:lumMod val="75000"/>
                </a:schemeClr>
              </a:solidFill>
            </a:endParaRPr>
          </a:p>
          <a:p>
            <a:pPr marL="893763" lvl="2" indent="-493713">
              <a:spcBef>
                <a:spcPts val="300"/>
              </a:spcBef>
              <a:buAutoNum type="romanLcPeriod" startAt="2"/>
            </a:pPr>
            <a:r>
              <a:rPr lang="en-US" b="1" i="1" dirty="0">
                <a:solidFill>
                  <a:srgbClr val="953735"/>
                </a:solidFill>
              </a:rPr>
              <a:t>Comprehensive and Progressive Agreement for Trans-Pacific Partnership </a:t>
            </a:r>
            <a:r>
              <a:rPr lang="en-US" b="1" dirty="0">
                <a:solidFill>
                  <a:srgbClr val="953735"/>
                </a:solidFill>
              </a:rPr>
              <a:t>(CPTPP) (2018) --</a:t>
            </a:r>
            <a:r>
              <a:rPr lang="en-US" b="1" dirty="0"/>
              <a:t> </a:t>
            </a:r>
            <a:r>
              <a:rPr lang="en-US" dirty="0">
                <a:solidFill>
                  <a:srgbClr val="953735"/>
                </a:solidFill>
              </a:rPr>
              <a:t>in force in Canada through the </a:t>
            </a:r>
            <a:r>
              <a:rPr lang="en-US" i="1" dirty="0">
                <a:solidFill>
                  <a:srgbClr val="953735"/>
                </a:solidFill>
              </a:rPr>
              <a:t>Comprehensive and Progressive Agreement for Trans-Pacific Partnership Implementation Act</a:t>
            </a:r>
            <a:r>
              <a:rPr lang="en-US" dirty="0">
                <a:solidFill>
                  <a:srgbClr val="953735"/>
                </a:solidFill>
              </a:rPr>
              <a:t>, </a:t>
            </a:r>
            <a:r>
              <a:rPr lang="en-US" i="1" dirty="0">
                <a:solidFill>
                  <a:srgbClr val="953735"/>
                </a:solidFill>
              </a:rPr>
              <a:t>Statutes of Canada </a:t>
            </a:r>
            <a:r>
              <a:rPr lang="en-US" i="1" dirty="0">
                <a:solidFill>
                  <a:schemeClr val="accent2">
                    <a:lumMod val="75000"/>
                  </a:schemeClr>
                </a:solidFill>
              </a:rPr>
              <a:t>2018</a:t>
            </a:r>
            <a:r>
              <a:rPr lang="en-US" dirty="0">
                <a:solidFill>
                  <a:schemeClr val="accent2">
                    <a:lumMod val="75000"/>
                  </a:schemeClr>
                </a:solidFill>
              </a:rPr>
              <a:t>, c.23 </a:t>
            </a:r>
            <a:r>
              <a:rPr lang="mr-IN" dirty="0">
                <a:solidFill>
                  <a:schemeClr val="accent2">
                    <a:lumMod val="75000"/>
                  </a:schemeClr>
                </a:solidFill>
              </a:rPr>
              <a:t>–</a:t>
            </a:r>
            <a:r>
              <a:rPr lang="en-US" dirty="0">
                <a:solidFill>
                  <a:schemeClr val="accent2">
                    <a:lumMod val="75000"/>
                  </a:schemeClr>
                </a:solidFill>
              </a:rPr>
              <a:t>US not a party;  </a:t>
            </a:r>
            <a:r>
              <a:rPr lang="en-US" b="1" u="sng" dirty="0"/>
              <a:t>NO change required to Canada’s copyright law</a:t>
            </a:r>
            <a:r>
              <a:rPr lang="en-US" b="1" dirty="0"/>
              <a:t>.</a:t>
            </a:r>
          </a:p>
          <a:p>
            <a:pPr marL="400050" lvl="2" indent="0">
              <a:spcBef>
                <a:spcPts val="300"/>
              </a:spcBef>
              <a:buNone/>
            </a:pPr>
            <a:endParaRPr lang="en-US" b="1" i="1" dirty="0">
              <a:solidFill>
                <a:srgbClr val="FF0000"/>
              </a:solidFill>
            </a:endParaRPr>
          </a:p>
          <a:p>
            <a:pPr marL="400050" lvl="2" indent="0">
              <a:spcBef>
                <a:spcPts val="300"/>
              </a:spcBef>
              <a:buNone/>
            </a:pPr>
            <a:r>
              <a:rPr lang="en-US" b="1" i="1" dirty="0">
                <a:solidFill>
                  <a:schemeClr val="accent2">
                    <a:lumMod val="75000"/>
                  </a:schemeClr>
                </a:solidFill>
              </a:rPr>
              <a:t>iii.	</a:t>
            </a:r>
            <a:r>
              <a:rPr lang="en-US" b="1" dirty="0">
                <a:solidFill>
                  <a:schemeClr val="accent2">
                    <a:lumMod val="75000"/>
                  </a:schemeClr>
                </a:solidFill>
              </a:rPr>
              <a:t>Canada-United States-Mexico Agreement (CUSMA) (December 10, 2019); </a:t>
            </a:r>
            <a:r>
              <a:rPr lang="en-US" b="1" dirty="0">
                <a:solidFill>
                  <a:srgbClr val="C00000"/>
                </a:solidFill>
              </a:rPr>
              <a:t>														</a:t>
            </a:r>
            <a:r>
              <a:rPr lang="en-US" b="1" dirty="0">
                <a:solidFill>
                  <a:schemeClr val="accent1">
                    <a:lumMod val="75000"/>
                  </a:schemeClr>
                </a:solidFill>
                <a:highlight>
                  <a:srgbClr val="FFFF00"/>
                </a:highlight>
              </a:rPr>
              <a:t>CHANGE required.</a:t>
            </a:r>
            <a:endParaRPr lang="en-US" b="1" i="1" dirty="0">
              <a:solidFill>
                <a:schemeClr val="accent1">
                  <a:lumMod val="75000"/>
                </a:schemeClr>
              </a:solidFill>
              <a:highlight>
                <a:srgbClr val="FFFF00"/>
              </a:highlight>
            </a:endParaRPr>
          </a:p>
          <a:p>
            <a:pPr marL="400050" lvl="2" indent="0">
              <a:spcBef>
                <a:spcPts val="300"/>
              </a:spcBef>
              <a:buNone/>
            </a:pPr>
            <a:endParaRPr lang="en-US" b="1" i="1" dirty="0"/>
          </a:p>
        </p:txBody>
      </p:sp>
    </p:spTree>
    <p:extLst>
      <p:ext uri="{BB962C8B-B14F-4D97-AF65-F5344CB8AC3E}">
        <p14:creationId xmlns:p14="http://schemas.microsoft.com/office/powerpoint/2010/main" val="40573639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   Where are we on statutory reform of the </a:t>
            </a:r>
            <a:r>
              <a:rPr lang="en-US" b="1" i="1" dirty="0"/>
              <a:t>Copyright Act</a:t>
            </a:r>
            <a:r>
              <a:rPr lang="en-US" b="1" dirty="0"/>
              <a:t>?</a:t>
            </a:r>
            <a:endParaRPr lang="en-US" dirty="0"/>
          </a:p>
        </p:txBody>
      </p:sp>
      <p:sp>
        <p:nvSpPr>
          <p:cNvPr id="3" name="Content Placeholder 2"/>
          <p:cNvSpPr>
            <a:spLocks noGrp="1"/>
          </p:cNvSpPr>
          <p:nvPr>
            <p:ph idx="1"/>
          </p:nvPr>
        </p:nvSpPr>
        <p:spPr>
          <a:xfrm>
            <a:off x="779842" y="1494951"/>
            <a:ext cx="7663457" cy="2828053"/>
          </a:xfrm>
        </p:spPr>
        <p:txBody>
          <a:bodyPr>
            <a:noAutofit/>
          </a:bodyPr>
          <a:lstStyle/>
          <a:p>
            <a:pPr marL="914400" lvl="1" indent="-514350">
              <a:buFont typeface="+mj-lt"/>
              <a:buAutoNum type="arabicPeriod"/>
            </a:pPr>
            <a:r>
              <a:rPr lang="en-US" sz="2600" b="1" dirty="0">
                <a:solidFill>
                  <a:srgbClr val="25901E"/>
                </a:solidFill>
              </a:rPr>
              <a:t>Crown copyright</a:t>
            </a:r>
          </a:p>
          <a:p>
            <a:pPr marL="914400" lvl="1" indent="-514350">
              <a:buFont typeface="+mj-lt"/>
              <a:buAutoNum type="arabicPeriod"/>
            </a:pPr>
            <a:r>
              <a:rPr lang="en-US" sz="2600" dirty="0">
                <a:solidFill>
                  <a:srgbClr val="25901E"/>
                </a:solidFill>
              </a:rPr>
              <a:t>Copyright Board reform</a:t>
            </a:r>
          </a:p>
          <a:p>
            <a:pPr marL="914400" lvl="1" indent="-514350">
              <a:buFont typeface="+mj-lt"/>
              <a:buAutoNum type="arabicPeriod"/>
            </a:pPr>
            <a:r>
              <a:rPr lang="en-US" sz="2600" dirty="0">
                <a:solidFill>
                  <a:srgbClr val="25901E"/>
                </a:solidFill>
              </a:rPr>
              <a:t>Further follow up on the statutory copyright review completed in 2019</a:t>
            </a:r>
            <a:r>
              <a:rPr lang="mr-IN" sz="2600" dirty="0" smtClean="0">
                <a:solidFill>
                  <a:srgbClr val="25901E"/>
                </a:solidFill>
              </a:rPr>
              <a:t>…</a:t>
            </a:r>
            <a:endParaRPr lang="en-CA" sz="2600" dirty="0" smtClean="0">
              <a:solidFill>
                <a:srgbClr val="25901E"/>
              </a:solidFill>
            </a:endParaRPr>
          </a:p>
          <a:p>
            <a:pPr marL="1314450" lvl="2" indent="-514350"/>
            <a:r>
              <a:rPr lang="en-CA" sz="2600" dirty="0" smtClean="0">
                <a:solidFill>
                  <a:srgbClr val="25901E"/>
                </a:solidFill>
              </a:rPr>
              <a:t>Changes required by CUSMA</a:t>
            </a:r>
            <a:endParaRPr lang="en-US" sz="2600" dirty="0">
              <a:solidFill>
                <a:srgbClr val="25901E"/>
              </a:solidFill>
            </a:endParaRPr>
          </a:p>
          <a:p>
            <a:pPr marL="1314450" lvl="2" indent="-514350"/>
            <a:r>
              <a:rPr lang="en-US" sz="2600" dirty="0">
                <a:solidFill>
                  <a:srgbClr val="008000"/>
                </a:solidFill>
              </a:rPr>
              <a:t>Reports</a:t>
            </a:r>
          </a:p>
          <a:p>
            <a:pPr marL="1314450" lvl="2" indent="-514350"/>
            <a:r>
              <a:rPr lang="en-US" sz="2600" dirty="0">
                <a:solidFill>
                  <a:srgbClr val="008000"/>
                </a:solidFill>
              </a:rPr>
              <a:t>New mandate letters</a:t>
            </a:r>
          </a:p>
          <a:p>
            <a:pPr marL="457200" indent="-457200">
              <a:buAutoNum type="arabicPeriod" startAt="3"/>
            </a:pPr>
            <a:endParaRPr lang="en-US" sz="2800" dirty="0"/>
          </a:p>
        </p:txBody>
      </p:sp>
    </p:spTree>
    <p:extLst>
      <p:ext uri="{BB962C8B-B14F-4D97-AF65-F5344CB8AC3E}">
        <p14:creationId xmlns:p14="http://schemas.microsoft.com/office/powerpoint/2010/main" val="245748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Crown copyright</a:t>
            </a:r>
          </a:p>
        </p:txBody>
      </p:sp>
      <p:sp>
        <p:nvSpPr>
          <p:cNvPr id="3" name="Content Placeholder 2"/>
          <p:cNvSpPr>
            <a:spLocks noGrp="1"/>
          </p:cNvSpPr>
          <p:nvPr>
            <p:ph idx="1"/>
          </p:nvPr>
        </p:nvSpPr>
        <p:spPr>
          <a:xfrm>
            <a:off x="77637" y="822963"/>
            <a:ext cx="8997351" cy="4249369"/>
          </a:xfrm>
        </p:spPr>
        <p:txBody>
          <a:bodyPr>
            <a:normAutofit lnSpcReduction="10000"/>
          </a:bodyPr>
          <a:lstStyle/>
          <a:p>
            <a:pPr marL="360363" indent="-360363">
              <a:spcBef>
                <a:spcPts val="0"/>
              </a:spcBef>
            </a:pPr>
            <a:r>
              <a:rPr lang="en-US" sz="1800" dirty="0"/>
              <a:t>The CFLA Position Statement “Modernizing Crown Copyright” was approved August 27, 2018 and can be found here: 														</a:t>
            </a:r>
            <a:r>
              <a:rPr lang="en-US" sz="1200" dirty="0">
                <a:hlinkClick r:id="rId2"/>
              </a:rPr>
              <a:t>http://cfla-fcab.ca/wp-content/uploads/2018/09/doc12-cfla-fcab-statement-crown-copyright-aug-1-2018-final.pdf</a:t>
            </a:r>
            <a:endParaRPr lang="en-US" sz="1000" dirty="0"/>
          </a:p>
          <a:p>
            <a:pPr>
              <a:spcBef>
                <a:spcPts val="2400"/>
              </a:spcBef>
            </a:pPr>
            <a:r>
              <a:rPr lang="en-US" sz="1800" dirty="0"/>
              <a:t>On August 2, 2019, the Canadian Federation of Library Association (</a:t>
            </a:r>
            <a:r>
              <a:rPr lang="en-US" sz="1800" b="1" dirty="0">
                <a:solidFill>
                  <a:schemeClr val="accent2"/>
                </a:solidFill>
              </a:rPr>
              <a:t>CFLA</a:t>
            </a:r>
            <a:r>
              <a:rPr lang="en-US" sz="1800" dirty="0"/>
              <a:t>), together with other library associations (Canadian Association of Research Libraries (</a:t>
            </a:r>
            <a:r>
              <a:rPr lang="en-US" sz="1800" b="1" dirty="0">
                <a:solidFill>
                  <a:srgbClr val="C0504D"/>
                </a:solidFill>
              </a:rPr>
              <a:t>CARL</a:t>
            </a:r>
            <a:r>
              <a:rPr lang="en-US" sz="1800" dirty="0"/>
              <a:t>), Canadian Association of Law Librarians (</a:t>
            </a:r>
            <a:r>
              <a:rPr lang="en-US" sz="1800" b="1" dirty="0">
                <a:solidFill>
                  <a:srgbClr val="C0504D"/>
                </a:solidFill>
              </a:rPr>
              <a:t>CALL</a:t>
            </a:r>
            <a:r>
              <a:rPr lang="en-US" sz="1800" dirty="0"/>
              <a:t>) &amp; Canadian Urban Libraries Council (</a:t>
            </a:r>
            <a:r>
              <a:rPr lang="en-US" sz="1800" b="1" dirty="0">
                <a:solidFill>
                  <a:srgbClr val="C0504D"/>
                </a:solidFill>
              </a:rPr>
              <a:t>CULC</a:t>
            </a:r>
            <a:r>
              <a:rPr lang="en-US" sz="1800" dirty="0"/>
              <a:t>), </a:t>
            </a:r>
            <a:r>
              <a:rPr lang="en-US" sz="1800" i="1" dirty="0"/>
              <a:t>and four Canadian archival associations</a:t>
            </a:r>
            <a:r>
              <a:rPr lang="en-US" sz="1800" dirty="0"/>
              <a:t>, </a:t>
            </a:r>
            <a:r>
              <a:rPr lang="en-US" sz="1800" b="1" dirty="0">
                <a:solidFill>
                  <a:srgbClr val="238227"/>
                </a:solidFill>
              </a:rPr>
              <a:t>wrote to Minister </a:t>
            </a:r>
            <a:r>
              <a:rPr lang="en-US" sz="1800" b="1" dirty="0" err="1">
                <a:solidFill>
                  <a:srgbClr val="238227"/>
                </a:solidFill>
              </a:rPr>
              <a:t>Bains</a:t>
            </a:r>
            <a:r>
              <a:rPr lang="en-US" sz="1800" b="1" dirty="0">
                <a:solidFill>
                  <a:srgbClr val="238227"/>
                </a:solidFill>
              </a:rPr>
              <a:t> (Innovation, Science &amp; Industry) about “Next Steps in Advancing Changes to Crown Copyright”</a:t>
            </a:r>
          </a:p>
          <a:p>
            <a:pPr>
              <a:spcBef>
                <a:spcPts val="2400"/>
              </a:spcBef>
            </a:pPr>
            <a:r>
              <a:rPr lang="en-US" sz="1800" dirty="0">
                <a:solidFill>
                  <a:schemeClr val="tx1"/>
                </a:solidFill>
              </a:rPr>
              <a:t>Minister </a:t>
            </a:r>
            <a:r>
              <a:rPr lang="en-US" sz="1800" dirty="0" err="1">
                <a:solidFill>
                  <a:schemeClr val="tx1"/>
                </a:solidFill>
              </a:rPr>
              <a:t>Bains</a:t>
            </a:r>
            <a:r>
              <a:rPr lang="en-US" sz="1800" dirty="0">
                <a:solidFill>
                  <a:schemeClr val="tx1"/>
                </a:solidFill>
              </a:rPr>
              <a:t> replied, confirming that “</a:t>
            </a:r>
            <a:r>
              <a:rPr lang="en-US" sz="1800" b="1" dirty="0">
                <a:solidFill>
                  <a:schemeClr val="tx1"/>
                </a:solidFill>
              </a:rPr>
              <a:t>our government has taken note of [two] committees’ recommendations, including those specific to Crown copyright, and we are committed to studying them further</a:t>
            </a:r>
            <a:r>
              <a:rPr lang="mr-IN" sz="1800" b="1" dirty="0">
                <a:solidFill>
                  <a:schemeClr val="tx1"/>
                </a:solidFill>
              </a:rPr>
              <a:t>…</a:t>
            </a:r>
            <a:r>
              <a:rPr lang="en-CA" sz="1800" dirty="0">
                <a:solidFill>
                  <a:schemeClr val="tx1"/>
                </a:solidFill>
              </a:rPr>
              <a:t>”</a:t>
            </a:r>
            <a:r>
              <a:rPr lang="en-US" sz="1800" dirty="0">
                <a:solidFill>
                  <a:schemeClr val="tx1"/>
                </a:solidFill>
              </a:rPr>
              <a:t> </a:t>
            </a:r>
          </a:p>
          <a:p>
            <a:pPr>
              <a:spcBef>
                <a:spcPts val="2400"/>
              </a:spcBef>
            </a:pPr>
            <a:r>
              <a:rPr lang="en-US" sz="1800" dirty="0">
                <a:solidFill>
                  <a:schemeClr val="tx1"/>
                </a:solidFill>
              </a:rPr>
              <a:t>September 26, 2019 – Supreme Court rendered its judgment in the </a:t>
            </a:r>
            <a:r>
              <a:rPr lang="en-US" sz="1800" b="1" i="1" dirty="0" err="1">
                <a:solidFill>
                  <a:schemeClr val="tx1"/>
                </a:solidFill>
              </a:rPr>
              <a:t>Keatley</a:t>
            </a:r>
            <a:r>
              <a:rPr lang="en-US" sz="1800" b="1" i="1" dirty="0">
                <a:solidFill>
                  <a:schemeClr val="tx1"/>
                </a:solidFill>
              </a:rPr>
              <a:t> </a:t>
            </a:r>
            <a:r>
              <a:rPr lang="en-US" sz="1800" dirty="0">
                <a:solidFill>
                  <a:schemeClr val="tx1"/>
                </a:solidFill>
              </a:rPr>
              <a:t>case, inviting 							Parliamentary review of s12.</a:t>
            </a:r>
          </a:p>
        </p:txBody>
      </p:sp>
    </p:spTree>
    <p:extLst>
      <p:ext uri="{BB962C8B-B14F-4D97-AF65-F5344CB8AC3E}">
        <p14:creationId xmlns:p14="http://schemas.microsoft.com/office/powerpoint/2010/main" val="32121241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08" y="248725"/>
            <a:ext cx="9094592" cy="662702"/>
          </a:xfrm>
        </p:spPr>
        <p:txBody>
          <a:bodyPr>
            <a:noAutofit/>
          </a:bodyPr>
          <a:lstStyle/>
          <a:p>
            <a:r>
              <a:rPr lang="en-CA" sz="2000" b="1" dirty="0" smtClean="0">
                <a:solidFill>
                  <a:srgbClr val="3366FF"/>
                </a:solidFill>
              </a:rPr>
              <a:t>As noted earlier, the </a:t>
            </a:r>
            <a:r>
              <a:rPr lang="en-CA" sz="2000" b="1" dirty="0">
                <a:solidFill>
                  <a:srgbClr val="3366FF"/>
                </a:solidFill>
              </a:rPr>
              <a:t>majority in </a:t>
            </a:r>
            <a:r>
              <a:rPr lang="en-CA" sz="2000" b="1" i="1" dirty="0" err="1">
                <a:solidFill>
                  <a:srgbClr val="3366FF"/>
                </a:solidFill>
              </a:rPr>
              <a:t>Keatley</a:t>
            </a:r>
            <a:r>
              <a:rPr lang="en-CA" sz="2000" b="1" dirty="0">
                <a:solidFill>
                  <a:srgbClr val="3366FF"/>
                </a:solidFill>
              </a:rPr>
              <a:t> </a:t>
            </a:r>
            <a:r>
              <a:rPr lang="en-CA" sz="2000" b="1" dirty="0" smtClean="0">
                <a:solidFill>
                  <a:srgbClr val="3366FF"/>
                </a:solidFill>
              </a:rPr>
              <a:t>said Parliament would be “free </a:t>
            </a:r>
            <a:r>
              <a:rPr lang="en-CA" sz="2000" b="1" dirty="0">
                <a:solidFill>
                  <a:srgbClr val="3366FF"/>
                </a:solidFill>
              </a:rPr>
              <a:t>to consider updating the provision </a:t>
            </a:r>
            <a:r>
              <a:rPr lang="mr-IN" sz="2000" b="1" dirty="0" smtClean="0">
                <a:solidFill>
                  <a:srgbClr val="3366FF"/>
                </a:solidFill>
              </a:rPr>
              <a:t>…</a:t>
            </a:r>
            <a:r>
              <a:rPr lang="en-CA" sz="2000" b="1" dirty="0" smtClean="0">
                <a:solidFill>
                  <a:srgbClr val="3366FF"/>
                </a:solidFill>
              </a:rPr>
              <a:t>.as </a:t>
            </a:r>
            <a:r>
              <a:rPr lang="en-CA" sz="2000" b="1" dirty="0">
                <a:solidFill>
                  <a:srgbClr val="3366FF"/>
                </a:solidFill>
              </a:rPr>
              <a:t>it sees fit.</a:t>
            </a:r>
            <a:r>
              <a:rPr lang="en-CA" sz="2000" dirty="0" smtClean="0">
                <a:solidFill>
                  <a:srgbClr val="3366FF"/>
                </a:solidFill>
              </a:rPr>
              <a:t>”: note verb </a:t>
            </a:r>
            <a:r>
              <a:rPr lang="en-CA" sz="2000" dirty="0" smtClean="0">
                <a:solidFill>
                  <a:schemeClr val="tx1"/>
                </a:solidFill>
              </a:rPr>
              <a:t>“update,” </a:t>
            </a:r>
            <a:r>
              <a:rPr lang="en-CA" sz="2000" dirty="0" smtClean="0">
                <a:solidFill>
                  <a:srgbClr val="0000FF"/>
                </a:solidFill>
              </a:rPr>
              <a:t>not</a:t>
            </a:r>
            <a:r>
              <a:rPr lang="en-CA" sz="2000" dirty="0" smtClean="0">
                <a:solidFill>
                  <a:schemeClr val="tx1"/>
                </a:solidFill>
              </a:rPr>
              <a:t> “abolish”</a:t>
            </a:r>
            <a:r>
              <a:rPr lang="en-CA" sz="2000" dirty="0">
                <a:solidFill>
                  <a:srgbClr val="3366FF"/>
                </a:solidFill>
              </a:rPr>
              <a:t/>
            </a:r>
            <a:br>
              <a:rPr lang="en-CA" sz="2000" dirty="0">
                <a:solidFill>
                  <a:srgbClr val="3366FF"/>
                </a:solidFill>
              </a:rPr>
            </a:br>
            <a:endParaRPr lang="en-US" sz="2000" dirty="0"/>
          </a:p>
        </p:txBody>
      </p:sp>
      <p:sp>
        <p:nvSpPr>
          <p:cNvPr id="5" name="Text Placeholder 4"/>
          <p:cNvSpPr>
            <a:spLocks noGrp="1"/>
          </p:cNvSpPr>
          <p:nvPr>
            <p:ph type="body" idx="1"/>
          </p:nvPr>
        </p:nvSpPr>
        <p:spPr>
          <a:xfrm>
            <a:off x="268420" y="1392195"/>
            <a:ext cx="4040188" cy="479822"/>
          </a:xfrm>
        </p:spPr>
        <p:txBody>
          <a:bodyPr/>
          <a:lstStyle/>
          <a:p>
            <a:r>
              <a:rPr lang="en-US" dirty="0" smtClean="0"/>
              <a:t>Majority -</a:t>
            </a:r>
            <a:endParaRPr lang="en-US" dirty="0"/>
          </a:p>
        </p:txBody>
      </p:sp>
      <p:sp>
        <p:nvSpPr>
          <p:cNvPr id="6" name="Content Placeholder 5"/>
          <p:cNvSpPr>
            <a:spLocks noGrp="1"/>
          </p:cNvSpPr>
          <p:nvPr>
            <p:ph sz="half" idx="2"/>
          </p:nvPr>
        </p:nvSpPr>
        <p:spPr>
          <a:xfrm>
            <a:off x="268420" y="1845586"/>
            <a:ext cx="4040188" cy="2963466"/>
          </a:xfrm>
        </p:spPr>
        <p:txBody>
          <a:bodyPr/>
          <a:lstStyle/>
          <a:p>
            <a:r>
              <a:rPr lang="en-US" dirty="0" smtClean="0"/>
              <a:t>e.g., at </a:t>
            </a:r>
            <a:r>
              <a:rPr lang="en-US" dirty="0" err="1" smtClean="0"/>
              <a:t>para</a:t>
            </a:r>
            <a:r>
              <a:rPr lang="en-US" dirty="0" smtClean="0"/>
              <a:t> 51: “Justifications for the continued existence of the Crown prerogative over publishing include ensuring the preservation, authenticity, accuracy and reliability of certain documents, while simultaneously retaining the discretion of the executive”</a:t>
            </a:r>
            <a:endParaRPr lang="en-US" dirty="0"/>
          </a:p>
        </p:txBody>
      </p:sp>
      <p:sp>
        <p:nvSpPr>
          <p:cNvPr id="7" name="Text Placeholder 6"/>
          <p:cNvSpPr>
            <a:spLocks noGrp="1"/>
          </p:cNvSpPr>
          <p:nvPr>
            <p:ph type="body" sz="quarter" idx="3"/>
          </p:nvPr>
        </p:nvSpPr>
        <p:spPr>
          <a:xfrm>
            <a:off x="4645033" y="1375032"/>
            <a:ext cx="4041775" cy="479822"/>
          </a:xfrm>
        </p:spPr>
        <p:txBody>
          <a:bodyPr/>
          <a:lstStyle/>
          <a:p>
            <a:r>
              <a:rPr lang="en-US" dirty="0" smtClean="0"/>
              <a:t>Concurring Minority -</a:t>
            </a:r>
            <a:endParaRPr lang="en-US" dirty="0"/>
          </a:p>
        </p:txBody>
      </p:sp>
      <p:sp>
        <p:nvSpPr>
          <p:cNvPr id="8" name="Content Placeholder 7"/>
          <p:cNvSpPr>
            <a:spLocks noGrp="1"/>
          </p:cNvSpPr>
          <p:nvPr>
            <p:ph sz="quarter" idx="4"/>
          </p:nvPr>
        </p:nvSpPr>
        <p:spPr>
          <a:xfrm>
            <a:off x="4645033" y="1872017"/>
            <a:ext cx="4279082" cy="3070892"/>
          </a:xfrm>
        </p:spPr>
        <p:txBody>
          <a:bodyPr>
            <a:normAutofit fontScale="92500" lnSpcReduction="10000"/>
          </a:bodyPr>
          <a:lstStyle/>
          <a:p>
            <a:r>
              <a:rPr lang="en-US" dirty="0" smtClean="0"/>
              <a:t>e.g., at </a:t>
            </a:r>
            <a:r>
              <a:rPr lang="en-US" dirty="0" err="1" smtClean="0"/>
              <a:t>para</a:t>
            </a:r>
            <a:r>
              <a:rPr lang="en-US" dirty="0" smtClean="0"/>
              <a:t> 127: if “a work was ‘prepared or published by or under the direction or control of the Crown’” then was it “a ‘government work’</a:t>
            </a:r>
            <a:r>
              <a:rPr lang="mr-IN" dirty="0" smtClean="0"/>
              <a:t>…</a:t>
            </a:r>
            <a:r>
              <a:rPr lang="en-US" dirty="0" smtClean="0"/>
              <a:t>[one that] serves a public purpose and Crown copyright furthers the fulfillment of that purposes [sic].  These will be works in which the government has an important interest concerning their accuracy, integrity, and dissemination.”</a:t>
            </a:r>
            <a:endParaRPr lang="en-US" dirty="0"/>
          </a:p>
        </p:txBody>
      </p:sp>
      <p:sp>
        <p:nvSpPr>
          <p:cNvPr id="4" name="TextBox 3"/>
          <p:cNvSpPr txBox="1"/>
          <p:nvPr/>
        </p:nvSpPr>
        <p:spPr>
          <a:xfrm>
            <a:off x="0" y="57283"/>
            <a:ext cx="1043876" cy="276999"/>
          </a:xfrm>
          <a:prstGeom prst="rect">
            <a:avLst/>
          </a:prstGeom>
          <a:noFill/>
        </p:spPr>
        <p:txBody>
          <a:bodyPr wrap="none" rtlCol="0">
            <a:spAutoFit/>
          </a:bodyPr>
          <a:lstStyle/>
          <a:p>
            <a:r>
              <a:rPr lang="en-US" b="1" baseline="30000" dirty="0" smtClean="0">
                <a:solidFill>
                  <a:srgbClr val="238227"/>
                </a:solidFill>
              </a:rPr>
              <a:t>*NEW SLIDE*</a:t>
            </a:r>
            <a:endParaRPr lang="en-US" b="1" baseline="30000" dirty="0">
              <a:solidFill>
                <a:srgbClr val="238227"/>
              </a:solidFill>
            </a:endParaRPr>
          </a:p>
        </p:txBody>
      </p:sp>
      <p:sp>
        <p:nvSpPr>
          <p:cNvPr id="9" name="TextBox 8"/>
          <p:cNvSpPr txBox="1"/>
          <p:nvPr/>
        </p:nvSpPr>
        <p:spPr>
          <a:xfrm>
            <a:off x="49408" y="922133"/>
            <a:ext cx="8989886" cy="369332"/>
          </a:xfrm>
          <a:prstGeom prst="rect">
            <a:avLst/>
          </a:prstGeom>
          <a:noFill/>
        </p:spPr>
        <p:txBody>
          <a:bodyPr wrap="none" rtlCol="0">
            <a:spAutoFit/>
          </a:bodyPr>
          <a:lstStyle/>
          <a:p>
            <a:r>
              <a:rPr lang="en-US" u="sng" dirty="0" smtClean="0"/>
              <a:t>Both</a:t>
            </a:r>
            <a:r>
              <a:rPr lang="en-US" dirty="0" smtClean="0"/>
              <a:t> majority and concurring minority, in their reasons, hold crown copyright to be important: </a:t>
            </a:r>
            <a:endParaRPr lang="en-US" dirty="0"/>
          </a:p>
        </p:txBody>
      </p:sp>
    </p:spTree>
    <p:extLst>
      <p:ext uri="{BB962C8B-B14F-4D97-AF65-F5344CB8AC3E}">
        <p14:creationId xmlns:p14="http://schemas.microsoft.com/office/powerpoint/2010/main" val="16318568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 Where are we on statutory reform of the </a:t>
            </a:r>
            <a:r>
              <a:rPr lang="en-US" b="1" i="1" dirty="0"/>
              <a:t>Copyright Act</a:t>
            </a:r>
            <a:r>
              <a:rPr lang="en-US" b="1" dirty="0"/>
              <a:t>?</a:t>
            </a:r>
            <a:endParaRPr lang="en-US" dirty="0"/>
          </a:p>
        </p:txBody>
      </p:sp>
      <p:sp>
        <p:nvSpPr>
          <p:cNvPr id="3" name="Content Placeholder 2"/>
          <p:cNvSpPr>
            <a:spLocks noGrp="1"/>
          </p:cNvSpPr>
          <p:nvPr>
            <p:ph idx="1"/>
          </p:nvPr>
        </p:nvSpPr>
        <p:spPr>
          <a:xfrm>
            <a:off x="779842" y="1494951"/>
            <a:ext cx="7663457" cy="2828053"/>
          </a:xfrm>
        </p:spPr>
        <p:txBody>
          <a:bodyPr>
            <a:noAutofit/>
          </a:bodyPr>
          <a:lstStyle/>
          <a:p>
            <a:pPr marL="914400" lvl="1" indent="-514350">
              <a:buFont typeface="+mj-lt"/>
              <a:buAutoNum type="arabicPeriod"/>
            </a:pPr>
            <a:r>
              <a:rPr lang="en-US" sz="2600" b="1" dirty="0">
                <a:solidFill>
                  <a:schemeClr val="bg1">
                    <a:lumMod val="50000"/>
                  </a:schemeClr>
                </a:solidFill>
              </a:rPr>
              <a:t>Crown copyright</a:t>
            </a:r>
          </a:p>
          <a:p>
            <a:pPr marL="914400" lvl="1" indent="-514350">
              <a:buFont typeface="+mj-lt"/>
              <a:buAutoNum type="arabicPeriod"/>
            </a:pPr>
            <a:r>
              <a:rPr lang="en-US" sz="2600" b="1" dirty="0">
                <a:solidFill>
                  <a:srgbClr val="25901E"/>
                </a:solidFill>
              </a:rPr>
              <a:t>Copyright Board reform</a:t>
            </a:r>
          </a:p>
          <a:p>
            <a:pPr marL="914400" lvl="1" indent="-514350">
              <a:buFont typeface="+mj-lt"/>
              <a:buAutoNum type="arabicPeriod"/>
            </a:pPr>
            <a:r>
              <a:rPr lang="en-US" sz="2600" dirty="0">
                <a:solidFill>
                  <a:srgbClr val="25901E"/>
                </a:solidFill>
              </a:rPr>
              <a:t>Further follow up on the statutory copyright review completed in 2019</a:t>
            </a:r>
            <a:r>
              <a:rPr lang="mr-IN" sz="2600" dirty="0">
                <a:solidFill>
                  <a:srgbClr val="25901E"/>
                </a:solidFill>
              </a:rPr>
              <a:t>…</a:t>
            </a:r>
            <a:endParaRPr lang="en-US" sz="2600" dirty="0">
              <a:solidFill>
                <a:srgbClr val="25901E"/>
              </a:solidFill>
            </a:endParaRPr>
          </a:p>
          <a:p>
            <a:pPr marL="1314450" lvl="2" indent="-514350"/>
            <a:r>
              <a:rPr lang="en-US" sz="2600" dirty="0" smtClean="0">
                <a:solidFill>
                  <a:srgbClr val="25901E"/>
                </a:solidFill>
              </a:rPr>
              <a:t>Changes required by CUSMA</a:t>
            </a:r>
          </a:p>
          <a:p>
            <a:pPr marL="1314450" lvl="2" indent="-514350"/>
            <a:r>
              <a:rPr lang="en-US" sz="2600" dirty="0" smtClean="0">
                <a:solidFill>
                  <a:srgbClr val="25901E"/>
                </a:solidFill>
              </a:rPr>
              <a:t>Reports</a:t>
            </a:r>
            <a:endParaRPr lang="en-US" sz="2600" dirty="0">
              <a:solidFill>
                <a:srgbClr val="25901E"/>
              </a:solidFill>
            </a:endParaRPr>
          </a:p>
          <a:p>
            <a:pPr marL="1314450" lvl="2" indent="-514350"/>
            <a:r>
              <a:rPr lang="en-US" sz="2600" dirty="0">
                <a:solidFill>
                  <a:srgbClr val="25901E"/>
                </a:solidFill>
              </a:rPr>
              <a:t>New mandate letters</a:t>
            </a:r>
          </a:p>
          <a:p>
            <a:pPr marL="457200" indent="-457200">
              <a:buAutoNum type="arabicPeriod" startAt="3"/>
            </a:pPr>
            <a:endParaRPr lang="en-US" sz="2800" dirty="0"/>
          </a:p>
        </p:txBody>
      </p:sp>
    </p:spTree>
    <p:extLst>
      <p:ext uri="{BB962C8B-B14F-4D97-AF65-F5344CB8AC3E}">
        <p14:creationId xmlns:p14="http://schemas.microsoft.com/office/powerpoint/2010/main" val="17601077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40879"/>
            <a:ext cx="8839200" cy="857250"/>
          </a:xfrm>
        </p:spPr>
        <p:txBody>
          <a:bodyPr>
            <a:normAutofit fontScale="90000"/>
          </a:bodyPr>
          <a:lstStyle/>
          <a:p>
            <a:r>
              <a:rPr lang="en-US" sz="2700" dirty="0"/>
              <a:t>Extensive reforms to the </a:t>
            </a:r>
            <a:r>
              <a:rPr lang="en-US" sz="2700" b="1" dirty="0"/>
              <a:t>Copyright Board have come into effect</a:t>
            </a:r>
            <a:r>
              <a:rPr lang="en-US" sz="2700" dirty="0"/>
              <a:t>.</a:t>
            </a:r>
          </a:p>
        </p:txBody>
      </p:sp>
      <p:sp>
        <p:nvSpPr>
          <p:cNvPr id="3" name="Content Placeholder 2"/>
          <p:cNvSpPr>
            <a:spLocks noGrp="1"/>
          </p:cNvSpPr>
          <p:nvPr>
            <p:ph idx="1"/>
          </p:nvPr>
        </p:nvSpPr>
        <p:spPr>
          <a:xfrm>
            <a:off x="631179" y="898129"/>
            <a:ext cx="8011115" cy="3989459"/>
          </a:xfrm>
        </p:spPr>
        <p:txBody>
          <a:bodyPr>
            <a:normAutofit fontScale="92500"/>
          </a:bodyPr>
          <a:lstStyle/>
          <a:p>
            <a:pPr>
              <a:lnSpc>
                <a:spcPct val="120000"/>
              </a:lnSpc>
            </a:pPr>
            <a:r>
              <a:rPr lang="en-US" sz="1600" i="1" dirty="0"/>
              <a:t>Recall the many efforts in this area expended by members of Canada’s library community and reported on, particularly, in our OLA Copyright Update 2017.</a:t>
            </a:r>
          </a:p>
          <a:p>
            <a:pPr>
              <a:lnSpc>
                <a:spcPct val="120000"/>
              </a:lnSpc>
            </a:pPr>
            <a:r>
              <a:rPr lang="en-US" sz="1600" dirty="0"/>
              <a:t>The</a:t>
            </a:r>
            <a:r>
              <a:rPr lang="en-US" sz="1600" i="1" dirty="0"/>
              <a:t> Budget Implementation Act, 2018, No 2</a:t>
            </a:r>
            <a:r>
              <a:rPr lang="en-US" sz="1600" dirty="0"/>
              <a:t>, SC 2018, c. 27 was introduced into Parliament Monday Oct.29, 2018 (as Bill C-86) and received Royal Assent December 13, 2018, as we noted in last year’s OLA Copyright Update 2019</a:t>
            </a:r>
            <a:r>
              <a:rPr lang="mr-IN" sz="1600" dirty="0"/>
              <a:t>…</a:t>
            </a:r>
            <a:endParaRPr lang="en-US" sz="1600" dirty="0"/>
          </a:p>
          <a:p>
            <a:pPr>
              <a:lnSpc>
                <a:spcPct val="120000"/>
              </a:lnSpc>
            </a:pPr>
            <a:r>
              <a:rPr lang="en-US" sz="1600" dirty="0"/>
              <a:t>Of the hundreds of pages in the statute, it was Division 7 (Sub-sections A-H) that was of interest to us</a:t>
            </a:r>
            <a:r>
              <a:rPr lang="en-CA" sz="1600" dirty="0"/>
              <a:t>:</a:t>
            </a:r>
            <a:endParaRPr lang="en-US" sz="1600" dirty="0"/>
          </a:p>
          <a:p>
            <a:pPr lvl="2">
              <a:lnSpc>
                <a:spcPct val="110000"/>
              </a:lnSpc>
              <a:spcBef>
                <a:spcPts val="300"/>
              </a:spcBef>
            </a:pPr>
            <a:r>
              <a:rPr lang="en-US" sz="1600" dirty="0"/>
              <a:t>Patent Act, Trademarks Act reforms</a:t>
            </a:r>
          </a:p>
          <a:p>
            <a:pPr lvl="2">
              <a:lnSpc>
                <a:spcPct val="110000"/>
              </a:lnSpc>
              <a:spcBef>
                <a:spcPts val="300"/>
              </a:spcBef>
            </a:pPr>
            <a:r>
              <a:rPr lang="en-US" sz="1600" b="1" dirty="0">
                <a:solidFill>
                  <a:srgbClr val="008000"/>
                </a:solidFill>
              </a:rPr>
              <a:t>Copyright Board reforms</a:t>
            </a:r>
          </a:p>
          <a:p>
            <a:pPr lvl="2">
              <a:lnSpc>
                <a:spcPct val="110000"/>
              </a:lnSpc>
              <a:spcBef>
                <a:spcPts val="300"/>
              </a:spcBef>
            </a:pPr>
            <a:r>
              <a:rPr lang="en-US" sz="1600" dirty="0"/>
              <a:t>New College of Patent and Trademark Agents</a:t>
            </a:r>
          </a:p>
          <a:p>
            <a:pPr>
              <a:lnSpc>
                <a:spcPct val="120000"/>
              </a:lnSpc>
            </a:pPr>
            <a:r>
              <a:rPr lang="en-US" sz="1600" b="1" dirty="0">
                <a:solidFill>
                  <a:srgbClr val="25901E"/>
                </a:solidFill>
              </a:rPr>
              <a:t>The extensive legislated reforms to the Copyright Board came into effect in the </a:t>
            </a:r>
            <a:r>
              <a:rPr lang="en-US" sz="1600" b="1" i="1" dirty="0">
                <a:solidFill>
                  <a:schemeClr val="accent2"/>
                </a:solidFill>
              </a:rPr>
              <a:t>Copyright Ac</a:t>
            </a:r>
            <a:r>
              <a:rPr lang="en-US" sz="1600" b="1" i="1" dirty="0">
                <a:solidFill>
                  <a:srgbClr val="C0504D"/>
                </a:solidFill>
              </a:rPr>
              <a:t>t</a:t>
            </a:r>
            <a:r>
              <a:rPr lang="en-US" sz="1600" i="1" dirty="0">
                <a:solidFill>
                  <a:srgbClr val="25901E"/>
                </a:solidFill>
              </a:rPr>
              <a:t>, </a:t>
            </a:r>
            <a:r>
              <a:rPr lang="en-US" sz="1600" b="1" dirty="0">
                <a:solidFill>
                  <a:srgbClr val="25901E"/>
                </a:solidFill>
              </a:rPr>
              <a:t>mostly in Part VII</a:t>
            </a:r>
            <a:r>
              <a:rPr lang="en-US" sz="1600" dirty="0">
                <a:solidFill>
                  <a:srgbClr val="25901E"/>
                </a:solidFill>
              </a:rPr>
              <a:t>, </a:t>
            </a:r>
            <a:r>
              <a:rPr lang="en-US" sz="1600" b="1" dirty="0">
                <a:solidFill>
                  <a:srgbClr val="25901E"/>
                </a:solidFill>
              </a:rPr>
              <a:t>on April 1, 2019      </a:t>
            </a:r>
            <a:r>
              <a:rPr lang="en-US" sz="1200" dirty="0"/>
              <a:t>(see s 302 of the </a:t>
            </a:r>
            <a:r>
              <a:rPr lang="en-US" sz="1200" i="1" dirty="0"/>
              <a:t>Budget Implementation Act, 2018, No 2</a:t>
            </a:r>
            <a:r>
              <a:rPr lang="en-US" sz="1200" dirty="0"/>
              <a:t>).</a:t>
            </a:r>
            <a:endParaRPr lang="en-US" sz="1600" dirty="0"/>
          </a:p>
        </p:txBody>
      </p:sp>
    </p:spTree>
    <p:extLst>
      <p:ext uri="{BB962C8B-B14F-4D97-AF65-F5344CB8AC3E}">
        <p14:creationId xmlns:p14="http://schemas.microsoft.com/office/powerpoint/2010/main" val="14977688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 Where are we on statutory reform of the </a:t>
            </a:r>
            <a:r>
              <a:rPr lang="en-US" b="1" i="1" dirty="0"/>
              <a:t>Copyright Act</a:t>
            </a:r>
            <a:r>
              <a:rPr lang="en-US" b="1" dirty="0"/>
              <a:t>?</a:t>
            </a:r>
            <a:endParaRPr lang="en-US" dirty="0"/>
          </a:p>
        </p:txBody>
      </p:sp>
      <p:sp>
        <p:nvSpPr>
          <p:cNvPr id="3" name="Content Placeholder 2"/>
          <p:cNvSpPr>
            <a:spLocks noGrp="1"/>
          </p:cNvSpPr>
          <p:nvPr>
            <p:ph idx="1"/>
          </p:nvPr>
        </p:nvSpPr>
        <p:spPr>
          <a:xfrm>
            <a:off x="779842" y="1494951"/>
            <a:ext cx="7663457" cy="2828053"/>
          </a:xfrm>
        </p:spPr>
        <p:txBody>
          <a:bodyPr>
            <a:noAutofit/>
          </a:bodyPr>
          <a:lstStyle/>
          <a:p>
            <a:pPr marL="914400" lvl="1" indent="-514350">
              <a:buFont typeface="+mj-lt"/>
              <a:buAutoNum type="arabicPeriod"/>
            </a:pPr>
            <a:r>
              <a:rPr lang="en-US" sz="2600" b="1" dirty="0">
                <a:solidFill>
                  <a:srgbClr val="7F7F7F"/>
                </a:solidFill>
              </a:rPr>
              <a:t>Crown copyright</a:t>
            </a:r>
          </a:p>
          <a:p>
            <a:pPr marL="914400" lvl="1" indent="-514350">
              <a:buFont typeface="+mj-lt"/>
              <a:buAutoNum type="arabicPeriod"/>
            </a:pPr>
            <a:r>
              <a:rPr lang="en-US" sz="2600" b="1" dirty="0">
                <a:solidFill>
                  <a:srgbClr val="7F7F7F"/>
                </a:solidFill>
              </a:rPr>
              <a:t>Copyright Board reform</a:t>
            </a:r>
          </a:p>
          <a:p>
            <a:pPr marL="914400" lvl="1" indent="-514350">
              <a:buFont typeface="+mj-lt"/>
              <a:buAutoNum type="arabicPeriod"/>
            </a:pPr>
            <a:r>
              <a:rPr lang="en-US" sz="2600" b="1" dirty="0">
                <a:solidFill>
                  <a:srgbClr val="25901E"/>
                </a:solidFill>
              </a:rPr>
              <a:t>Further follow up on the statutory copyright review completed in 2019</a:t>
            </a:r>
            <a:r>
              <a:rPr lang="mr-IN" sz="2600" b="1" dirty="0" smtClean="0">
                <a:solidFill>
                  <a:srgbClr val="25901E"/>
                </a:solidFill>
              </a:rPr>
              <a:t>…</a:t>
            </a:r>
            <a:endParaRPr lang="en-CA" sz="2600" b="1" dirty="0" smtClean="0">
              <a:solidFill>
                <a:srgbClr val="25901E"/>
              </a:solidFill>
            </a:endParaRPr>
          </a:p>
          <a:p>
            <a:pPr marL="1314450" lvl="2" indent="-514350"/>
            <a:r>
              <a:rPr lang="en-CA" sz="2600" b="1" dirty="0" smtClean="0">
                <a:solidFill>
                  <a:srgbClr val="25901E"/>
                </a:solidFill>
              </a:rPr>
              <a:t>Changes required by CUSMA</a:t>
            </a:r>
            <a:endParaRPr lang="en-US" sz="2600" b="1" dirty="0">
              <a:solidFill>
                <a:srgbClr val="25901E"/>
              </a:solidFill>
            </a:endParaRPr>
          </a:p>
          <a:p>
            <a:pPr marL="1314450" lvl="2" indent="-514350"/>
            <a:r>
              <a:rPr lang="en-US" sz="2600" dirty="0">
                <a:solidFill>
                  <a:srgbClr val="008000"/>
                </a:solidFill>
              </a:rPr>
              <a:t>Reports</a:t>
            </a:r>
          </a:p>
          <a:p>
            <a:pPr marL="1314450" lvl="2" indent="-514350"/>
            <a:r>
              <a:rPr lang="en-US" sz="2600" dirty="0">
                <a:solidFill>
                  <a:srgbClr val="008000"/>
                </a:solidFill>
              </a:rPr>
              <a:t>New mandate letters</a:t>
            </a:r>
          </a:p>
          <a:p>
            <a:pPr marL="457200" indent="-457200">
              <a:buAutoNum type="arabicPeriod" startAt="3"/>
            </a:pPr>
            <a:endParaRPr lang="en-US" sz="2800" dirty="0"/>
          </a:p>
        </p:txBody>
      </p:sp>
    </p:spTree>
    <p:extLst>
      <p:ext uri="{BB962C8B-B14F-4D97-AF65-F5344CB8AC3E}">
        <p14:creationId xmlns:p14="http://schemas.microsoft.com/office/powerpoint/2010/main" val="17601077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200" baseline="30000" dirty="0" smtClean="0">
                <a:solidFill>
                  <a:srgbClr val="238227"/>
                </a:solidFill>
              </a:rPr>
              <a:t>*NEW SLIDE* </a:t>
            </a:r>
            <a:r>
              <a:rPr lang="en-US" sz="2000" b="1" dirty="0" smtClean="0">
                <a:solidFill>
                  <a:srgbClr val="238227"/>
                </a:solidFill>
                <a:latin typeface="+mj-lt"/>
              </a:rPr>
              <a:t>As mentioned above, Bill C-4 implementing CUSMA was introduced into Parliament the day before this presentation (i.e., January 29, 2020)</a:t>
            </a:r>
            <a:endParaRPr lang="en-US" sz="1200" b="1" baseline="30000" dirty="0">
              <a:solidFill>
                <a:srgbClr val="238227"/>
              </a:solidFill>
            </a:endParaRPr>
          </a:p>
        </p:txBody>
      </p:sp>
      <p:sp>
        <p:nvSpPr>
          <p:cNvPr id="3" name="Content Placeholder 2"/>
          <p:cNvSpPr>
            <a:spLocks noGrp="1"/>
          </p:cNvSpPr>
          <p:nvPr>
            <p:ph idx="1"/>
          </p:nvPr>
        </p:nvSpPr>
        <p:spPr>
          <a:xfrm>
            <a:off x="205941" y="928534"/>
            <a:ext cx="8803983" cy="4214966"/>
          </a:xfrm>
        </p:spPr>
        <p:txBody>
          <a:bodyPr>
            <a:normAutofit fontScale="85000" lnSpcReduction="20000"/>
          </a:bodyPr>
          <a:lstStyle/>
          <a:p>
            <a:pPr marL="0" indent="0">
              <a:buNone/>
            </a:pPr>
            <a:r>
              <a:rPr lang="en-US" i="1" dirty="0" smtClean="0"/>
              <a:t>Canada-United States-Mexico Agreement Implementation Act</a:t>
            </a:r>
            <a:r>
              <a:rPr lang="en-US" dirty="0" smtClean="0"/>
              <a:t>, 43 Parl., 1</a:t>
            </a:r>
            <a:r>
              <a:rPr lang="en-US" baseline="30000" dirty="0" smtClean="0"/>
              <a:t>st</a:t>
            </a:r>
            <a:r>
              <a:rPr lang="en-US" dirty="0" smtClean="0"/>
              <a:t> Session, Bill C-4  </a:t>
            </a:r>
          </a:p>
          <a:p>
            <a:r>
              <a:rPr lang="en-US" dirty="0" smtClean="0"/>
              <a:t>Amendments to the </a:t>
            </a:r>
            <a:r>
              <a:rPr lang="en-US" i="1" dirty="0" smtClean="0"/>
              <a:t>Copyright Act</a:t>
            </a:r>
            <a:r>
              <a:rPr lang="en-US" dirty="0"/>
              <a:t> </a:t>
            </a:r>
            <a:r>
              <a:rPr lang="en-US" dirty="0" smtClean="0"/>
              <a:t>appear in Part 2 at paragraphs 23 </a:t>
            </a:r>
            <a:r>
              <a:rPr lang="mr-IN" dirty="0" smtClean="0"/>
              <a:t>–</a:t>
            </a:r>
            <a:r>
              <a:rPr lang="en-US" dirty="0" smtClean="0"/>
              <a:t> 34</a:t>
            </a:r>
          </a:p>
          <a:p>
            <a:pPr marL="360363" indent="-360363"/>
            <a:r>
              <a:rPr lang="en-US" dirty="0" smtClean="0"/>
              <a:t>The provisions appear to implement a longer term of copyright for</a:t>
            </a:r>
          </a:p>
          <a:p>
            <a:pPr lvl="1"/>
            <a:r>
              <a:rPr lang="en-US" sz="1600" dirty="0"/>
              <a:t>a</a:t>
            </a:r>
            <a:r>
              <a:rPr lang="en-US" sz="1600" dirty="0" smtClean="0"/>
              <a:t>nonymous &amp; pseudonymous works (ss.6.1 &amp; 6.2) </a:t>
            </a:r>
            <a:r>
              <a:rPr lang="mr-IN" sz="1600" dirty="0" smtClean="0"/>
              <a:t>–</a:t>
            </a:r>
            <a:r>
              <a:rPr lang="en-US" sz="1600" dirty="0" smtClean="0"/>
              <a:t> change from 50 to 75 years</a:t>
            </a:r>
          </a:p>
          <a:p>
            <a:pPr lvl="1"/>
            <a:r>
              <a:rPr lang="en-US" sz="1600" dirty="0" smtClean="0"/>
              <a:t>cinematographic works (s 11.1) </a:t>
            </a:r>
            <a:r>
              <a:rPr lang="mr-IN" sz="1600" dirty="0" smtClean="0"/>
              <a:t>–</a:t>
            </a:r>
            <a:r>
              <a:rPr lang="en-US" sz="1600" dirty="0" smtClean="0"/>
              <a:t> change from 50 to 75 years</a:t>
            </a:r>
          </a:p>
          <a:p>
            <a:pPr lvl="1"/>
            <a:r>
              <a:rPr lang="en-US" sz="1600" dirty="0" smtClean="0"/>
              <a:t>Under Bill C-4,s 34 (transitional provision), for </a:t>
            </a:r>
            <a:r>
              <a:rPr lang="en-US" sz="1600" i="1" dirty="0" smtClean="0"/>
              <a:t>anonymous</a:t>
            </a:r>
            <a:r>
              <a:rPr lang="en-US" sz="1600" dirty="0" smtClean="0"/>
              <a:t>, </a:t>
            </a:r>
            <a:r>
              <a:rPr lang="en-US" sz="1600" i="1" dirty="0" smtClean="0"/>
              <a:t>pseudonymous</a:t>
            </a:r>
            <a:r>
              <a:rPr lang="en-US" sz="1600" dirty="0" smtClean="0"/>
              <a:t> </a:t>
            </a:r>
            <a:r>
              <a:rPr lang="en-US" sz="1600" i="1" dirty="0" smtClean="0"/>
              <a:t>and cinematographic</a:t>
            </a:r>
            <a:r>
              <a:rPr lang="en-US" sz="1600" dirty="0" smtClean="0"/>
              <a:t> works where 50 years has passed since they originally attracted copyright protection and they are out of copyright when Bill C-4 becomes law, no copyright interest will be reinstated(or revived) by the passage of Bill C-4.  </a:t>
            </a:r>
          </a:p>
          <a:p>
            <a:pPr marL="457200" lvl="1" indent="0">
              <a:buNone/>
            </a:pPr>
            <a:r>
              <a:rPr lang="en-US" b="1" dirty="0" smtClean="0"/>
              <a:t>But Bill C-4 makes no change for works in general (s 6), which therefore continue for the moment with a period of protection of  “life + 50 years”</a:t>
            </a:r>
            <a:r>
              <a:rPr lang="mr-IN" b="1" dirty="0" smtClean="0"/>
              <a:t>…</a:t>
            </a:r>
            <a:endParaRPr lang="en-CA" b="1" dirty="0" smtClean="0"/>
          </a:p>
          <a:p>
            <a:r>
              <a:rPr lang="en-CA" dirty="0" smtClean="0"/>
              <a:t>The government would appear to be taking advantage of the “grace period” of 2.5 years under CUSMA (until July 2022, see earlier slide) before it will be required by CUSMA to make the change to “life plus 70” years as the period for copyright for works with known authorship</a:t>
            </a:r>
            <a:r>
              <a:rPr lang="mr-IN" dirty="0" smtClean="0"/>
              <a:t>…</a:t>
            </a:r>
            <a:r>
              <a:rPr lang="en-CA" dirty="0" smtClean="0"/>
              <a:t>[to not have made the change by mid-2022, however, would appear to expose Canada to the state to state dispute resolution mechanism, </a:t>
            </a:r>
            <a:r>
              <a:rPr lang="en-CA" dirty="0"/>
              <a:t>initiated either by Mexico or by the United </a:t>
            </a:r>
            <a:r>
              <a:rPr lang="en-CA" dirty="0" smtClean="0"/>
              <a:t>States, that is part of CUSMA (see again the earlier slides)</a:t>
            </a:r>
            <a:r>
              <a:rPr lang="en-CA" dirty="0" smtClean="0"/>
              <a:t>] </a:t>
            </a:r>
            <a:r>
              <a:rPr lang="mr-IN" dirty="0" smtClean="0"/>
              <a:t>–</a:t>
            </a:r>
            <a:r>
              <a:rPr lang="en-CA" dirty="0" smtClean="0"/>
              <a:t> </a:t>
            </a:r>
            <a:r>
              <a:rPr lang="en-CA" dirty="0" smtClean="0">
                <a:solidFill>
                  <a:srgbClr val="238227"/>
                </a:solidFill>
              </a:rPr>
              <a:t>so we </a:t>
            </a:r>
            <a:r>
              <a:rPr lang="en-CA" smtClean="0">
                <a:solidFill>
                  <a:srgbClr val="238227"/>
                </a:solidFill>
              </a:rPr>
              <a:t>should expect further </a:t>
            </a:r>
            <a:r>
              <a:rPr lang="en-CA" dirty="0" smtClean="0">
                <a:solidFill>
                  <a:srgbClr val="238227"/>
                </a:solidFill>
              </a:rPr>
              <a:t>trade-related change to the </a:t>
            </a:r>
            <a:r>
              <a:rPr lang="en-CA" i="1" dirty="0" smtClean="0">
                <a:solidFill>
                  <a:srgbClr val="238227"/>
                </a:solidFill>
              </a:rPr>
              <a:t>Copyright Act </a:t>
            </a:r>
            <a:r>
              <a:rPr lang="en-CA" dirty="0" smtClean="0">
                <a:solidFill>
                  <a:srgbClr val="238227"/>
                </a:solidFill>
              </a:rPr>
              <a:t>in the next two years...</a:t>
            </a:r>
            <a:endParaRPr lang="en-US" dirty="0" smtClean="0">
              <a:solidFill>
                <a:srgbClr val="238227"/>
              </a:solidFill>
            </a:endParaRPr>
          </a:p>
        </p:txBody>
      </p:sp>
    </p:spTree>
    <p:extLst>
      <p:ext uri="{BB962C8B-B14F-4D97-AF65-F5344CB8AC3E}">
        <p14:creationId xmlns:p14="http://schemas.microsoft.com/office/powerpoint/2010/main" val="6815859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 Where are we on statutory reform of the </a:t>
            </a:r>
            <a:r>
              <a:rPr lang="en-US" b="1" i="1" dirty="0"/>
              <a:t>Copyright Act</a:t>
            </a:r>
            <a:r>
              <a:rPr lang="en-US" b="1" dirty="0"/>
              <a:t>?</a:t>
            </a:r>
            <a:endParaRPr lang="en-US" dirty="0"/>
          </a:p>
        </p:txBody>
      </p:sp>
      <p:sp>
        <p:nvSpPr>
          <p:cNvPr id="3" name="Content Placeholder 2"/>
          <p:cNvSpPr>
            <a:spLocks noGrp="1"/>
          </p:cNvSpPr>
          <p:nvPr>
            <p:ph idx="1"/>
          </p:nvPr>
        </p:nvSpPr>
        <p:spPr>
          <a:xfrm>
            <a:off x="779842" y="1494951"/>
            <a:ext cx="7663457" cy="2828053"/>
          </a:xfrm>
        </p:spPr>
        <p:txBody>
          <a:bodyPr>
            <a:noAutofit/>
          </a:bodyPr>
          <a:lstStyle/>
          <a:p>
            <a:pPr marL="914400" lvl="1" indent="-514350">
              <a:buFont typeface="+mj-lt"/>
              <a:buAutoNum type="arabicPeriod"/>
            </a:pPr>
            <a:r>
              <a:rPr lang="en-US" sz="2600" b="1" dirty="0">
                <a:solidFill>
                  <a:srgbClr val="7F7F7F"/>
                </a:solidFill>
              </a:rPr>
              <a:t>Crown copyright</a:t>
            </a:r>
          </a:p>
          <a:p>
            <a:pPr marL="914400" lvl="1" indent="-514350">
              <a:buFont typeface="+mj-lt"/>
              <a:buAutoNum type="arabicPeriod"/>
            </a:pPr>
            <a:r>
              <a:rPr lang="en-US" sz="2600" b="1" dirty="0">
                <a:solidFill>
                  <a:srgbClr val="7F7F7F"/>
                </a:solidFill>
              </a:rPr>
              <a:t>Copyright Board reform</a:t>
            </a:r>
          </a:p>
          <a:p>
            <a:pPr marL="914400" lvl="1" indent="-514350">
              <a:buFont typeface="+mj-lt"/>
              <a:buAutoNum type="arabicPeriod"/>
            </a:pPr>
            <a:r>
              <a:rPr lang="en-US" sz="2600" b="1" dirty="0">
                <a:solidFill>
                  <a:srgbClr val="25901E"/>
                </a:solidFill>
              </a:rPr>
              <a:t>Further follow up on the statutory copyright review completed in 2019</a:t>
            </a:r>
            <a:r>
              <a:rPr lang="mr-IN" sz="2600" b="1" dirty="0" smtClean="0">
                <a:solidFill>
                  <a:srgbClr val="25901E"/>
                </a:solidFill>
              </a:rPr>
              <a:t>…</a:t>
            </a:r>
            <a:endParaRPr lang="en-CA" sz="2600" b="1" dirty="0" smtClean="0">
              <a:solidFill>
                <a:srgbClr val="25901E"/>
              </a:solidFill>
            </a:endParaRPr>
          </a:p>
          <a:p>
            <a:pPr marL="1314450" lvl="2" indent="-514350"/>
            <a:r>
              <a:rPr lang="en-CA" sz="2600" b="1" dirty="0" smtClean="0">
                <a:solidFill>
                  <a:schemeClr val="bg1">
                    <a:lumMod val="50000"/>
                  </a:schemeClr>
                </a:solidFill>
              </a:rPr>
              <a:t>Changes required by CUSMA</a:t>
            </a:r>
            <a:endParaRPr lang="en-US" sz="2600" b="1" dirty="0">
              <a:solidFill>
                <a:schemeClr val="bg1">
                  <a:lumMod val="50000"/>
                </a:schemeClr>
              </a:solidFill>
            </a:endParaRPr>
          </a:p>
          <a:p>
            <a:pPr marL="1314450" lvl="2" indent="-514350"/>
            <a:r>
              <a:rPr lang="en-US" sz="2600" b="1" dirty="0">
                <a:solidFill>
                  <a:srgbClr val="008000"/>
                </a:solidFill>
              </a:rPr>
              <a:t>Reports</a:t>
            </a:r>
          </a:p>
          <a:p>
            <a:pPr marL="1314450" lvl="2" indent="-514350"/>
            <a:r>
              <a:rPr lang="en-US" sz="2600" dirty="0">
                <a:solidFill>
                  <a:srgbClr val="008000"/>
                </a:solidFill>
              </a:rPr>
              <a:t>New mandate letters</a:t>
            </a:r>
          </a:p>
          <a:p>
            <a:pPr marL="457200" indent="-457200">
              <a:buAutoNum type="arabicPeriod" startAt="3"/>
            </a:pPr>
            <a:endParaRPr lang="en-US" sz="2800" dirty="0"/>
          </a:p>
        </p:txBody>
      </p:sp>
    </p:spTree>
    <p:extLst>
      <p:ext uri="{BB962C8B-B14F-4D97-AF65-F5344CB8AC3E}">
        <p14:creationId xmlns:p14="http://schemas.microsoft.com/office/powerpoint/2010/main" val="28292157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98F5E25-3D01-2542-BC64-F0C21E739AAC}"/>
              </a:ext>
            </a:extLst>
          </p:cNvPr>
          <p:cNvSpPr>
            <a:spLocks noGrp="1"/>
          </p:cNvSpPr>
          <p:nvPr>
            <p:ph type="title"/>
          </p:nvPr>
        </p:nvSpPr>
        <p:spPr/>
        <p:txBody>
          <a:bodyPr/>
          <a:lstStyle/>
          <a:p>
            <a:endParaRPr lang="en-US" dirty="0"/>
          </a:p>
        </p:txBody>
      </p:sp>
      <p:graphicFrame>
        <p:nvGraphicFramePr>
          <p:cNvPr id="4" name="Content Placeholder 3">
            <a:extLst>
              <a:ext uri="{FF2B5EF4-FFF2-40B4-BE49-F238E27FC236}">
                <a16:creationId xmlns="" xmlns:a16="http://schemas.microsoft.com/office/drawing/2014/main" id="{AB21B9B5-ABDC-D649-9B19-68EB8A5E41ED}"/>
              </a:ext>
            </a:extLst>
          </p:cNvPr>
          <p:cNvGraphicFramePr>
            <a:graphicFrameLocks noGrp="1"/>
          </p:cNvGraphicFramePr>
          <p:nvPr>
            <p:ph idx="1"/>
            <p:extLst>
              <p:ext uri="{D42A27DB-BD31-4B8C-83A1-F6EECF244321}">
                <p14:modId xmlns:p14="http://schemas.microsoft.com/office/powerpoint/2010/main" val="2677589420"/>
              </p:ext>
            </p:extLst>
          </p:nvPr>
        </p:nvGraphicFramePr>
        <p:xfrm>
          <a:off x="80921" y="91494"/>
          <a:ext cx="8982158" cy="4762225"/>
        </p:xfrm>
        <a:graphic>
          <a:graphicData uri="http://schemas.openxmlformats.org/drawingml/2006/table">
            <a:tbl>
              <a:tblPr firstRow="1" firstCol="1" bandRow="1">
                <a:tableStyleId>{5C22544A-7EE6-4342-B048-85BDC9FD1C3A}</a:tableStyleId>
              </a:tblPr>
              <a:tblGrid>
                <a:gridCol w="1343278">
                  <a:extLst>
                    <a:ext uri="{9D8B030D-6E8A-4147-A177-3AD203B41FA5}">
                      <a16:colId xmlns="" xmlns:a16="http://schemas.microsoft.com/office/drawing/2014/main" val="226475087"/>
                    </a:ext>
                  </a:extLst>
                </a:gridCol>
                <a:gridCol w="3746613">
                  <a:extLst>
                    <a:ext uri="{9D8B030D-6E8A-4147-A177-3AD203B41FA5}">
                      <a16:colId xmlns="" xmlns:a16="http://schemas.microsoft.com/office/drawing/2014/main" val="1800839213"/>
                    </a:ext>
                  </a:extLst>
                </a:gridCol>
                <a:gridCol w="3892267">
                  <a:extLst>
                    <a:ext uri="{9D8B030D-6E8A-4147-A177-3AD203B41FA5}">
                      <a16:colId xmlns="" xmlns:a16="http://schemas.microsoft.com/office/drawing/2014/main" val="302396635"/>
                    </a:ext>
                  </a:extLst>
                </a:gridCol>
              </a:tblGrid>
              <a:tr h="684883">
                <a:tc>
                  <a:txBody>
                    <a:bodyPr/>
                    <a:lstStyle/>
                    <a:p>
                      <a:pPr marL="0" marR="0">
                        <a:spcBef>
                          <a:spcPts val="0"/>
                        </a:spcBef>
                        <a:spcAft>
                          <a:spcPts val="0"/>
                        </a:spcAft>
                      </a:pPr>
                      <a:r>
                        <a:rPr lang="en-US" sz="1600" dirty="0">
                          <a:effectLst/>
                        </a:rPr>
                        <a:t>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tc>
                <a:tc>
                  <a:txBody>
                    <a:bodyPr/>
                    <a:lstStyle/>
                    <a:p>
                      <a:pPr marL="457200" marR="0" lvl="1" algn="l">
                        <a:spcBef>
                          <a:spcPts val="0"/>
                        </a:spcBef>
                        <a:spcAft>
                          <a:spcPts val="0"/>
                        </a:spcAft>
                      </a:pPr>
                      <a:r>
                        <a:rPr lang="en-US" sz="1400" dirty="0">
                          <a:effectLst/>
                        </a:rPr>
                        <a:t>“Shifting Paradigms”</a:t>
                      </a:r>
                    </a:p>
                    <a:p>
                      <a:pPr marL="457200" marR="0" lvl="1" algn="l">
                        <a:spcBef>
                          <a:spcPts val="0"/>
                        </a:spcBef>
                        <a:spcAft>
                          <a:spcPts val="0"/>
                        </a:spcAft>
                      </a:pPr>
                      <a:r>
                        <a:rPr lang="en-US" sz="1400" dirty="0">
                          <a:effectLst/>
                        </a:rPr>
                        <a:t>Report of the Standing Committee on Canadian Heritage  (May 2019)</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tc>
                  <a:txBody>
                    <a:bodyPr/>
                    <a:lstStyle/>
                    <a:p>
                      <a:pPr marL="457200" marR="0" lvl="1" algn="l">
                        <a:spcBef>
                          <a:spcPts val="0"/>
                        </a:spcBef>
                        <a:spcAft>
                          <a:spcPts val="0"/>
                        </a:spcAft>
                      </a:pPr>
                      <a:r>
                        <a:rPr lang="en-US" sz="1400" dirty="0">
                          <a:effectLst/>
                        </a:rPr>
                        <a:t>Statutory Review of Copyright Act</a:t>
                      </a:r>
                    </a:p>
                    <a:p>
                      <a:pPr marL="457200" marR="0" lvl="1" algn="l">
                        <a:spcBef>
                          <a:spcPts val="0"/>
                        </a:spcBef>
                        <a:spcAft>
                          <a:spcPts val="0"/>
                        </a:spcAft>
                      </a:pPr>
                      <a:r>
                        <a:rPr lang="en-US" sz="1400" dirty="0">
                          <a:effectLst/>
                        </a:rPr>
                        <a:t>(June 2019)</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extLst>
                  <a:ext uri="{0D108BD9-81ED-4DB2-BD59-A6C34878D82A}">
                    <a16:rowId xmlns="" xmlns:a16="http://schemas.microsoft.com/office/drawing/2014/main" val="3342183109"/>
                  </a:ext>
                </a:extLst>
              </a:tr>
              <a:tr h="461897">
                <a:tc>
                  <a:txBody>
                    <a:bodyPr/>
                    <a:lstStyle/>
                    <a:p>
                      <a:pPr marL="0" marR="0" lvl="0" algn="l">
                        <a:spcBef>
                          <a:spcPts val="0"/>
                        </a:spcBef>
                        <a:spcAft>
                          <a:spcPts val="0"/>
                        </a:spcAft>
                      </a:pPr>
                      <a:r>
                        <a:rPr lang="en-US" sz="1400" dirty="0">
                          <a:effectLst/>
                        </a:rPr>
                        <a:t>Authors</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tc>
                  <a:txBody>
                    <a:bodyPr/>
                    <a:lstStyle/>
                    <a:p>
                      <a:pPr marL="457200" marR="0" lvl="1" algn="l">
                        <a:spcBef>
                          <a:spcPts val="0"/>
                        </a:spcBef>
                        <a:spcAft>
                          <a:spcPts val="0"/>
                        </a:spcAft>
                      </a:pPr>
                      <a:r>
                        <a:rPr lang="en-US" sz="1400" dirty="0">
                          <a:effectLst/>
                        </a:rPr>
                        <a:t>Standing Committee on Canadian Heritage</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tc>
                  <a:txBody>
                    <a:bodyPr/>
                    <a:lstStyle/>
                    <a:p>
                      <a:pPr marL="457200" marR="0" lvl="1" algn="l">
                        <a:spcBef>
                          <a:spcPts val="0"/>
                        </a:spcBef>
                        <a:spcAft>
                          <a:spcPts val="0"/>
                        </a:spcAft>
                      </a:pPr>
                      <a:r>
                        <a:rPr lang="en-US" sz="1400">
                          <a:effectLst/>
                        </a:rPr>
                        <a:t>Standing Committee on Industry, Science &amp; Technology</a:t>
                      </a:r>
                      <a:endParaRPr lang="en-US" sz="140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extLst>
                  <a:ext uri="{0D108BD9-81ED-4DB2-BD59-A6C34878D82A}">
                    <a16:rowId xmlns="" xmlns:a16="http://schemas.microsoft.com/office/drawing/2014/main" val="2586256632"/>
                  </a:ext>
                </a:extLst>
              </a:tr>
              <a:tr h="746473">
                <a:tc>
                  <a:txBody>
                    <a:bodyPr/>
                    <a:lstStyle/>
                    <a:p>
                      <a:pPr marL="0" marR="0" lvl="0" algn="l">
                        <a:spcBef>
                          <a:spcPts val="0"/>
                        </a:spcBef>
                        <a:spcAft>
                          <a:spcPts val="0"/>
                        </a:spcAft>
                      </a:pPr>
                      <a:r>
                        <a:rPr lang="en-US" sz="1400" dirty="0">
                          <a:effectLst/>
                        </a:rPr>
                        <a:t>Authority</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tc>
                  <a:txBody>
                    <a:bodyPr/>
                    <a:lstStyle/>
                    <a:p>
                      <a:pPr marL="457200" marR="0" lvl="1" algn="l">
                        <a:spcBef>
                          <a:spcPts val="0"/>
                        </a:spcBef>
                        <a:spcAft>
                          <a:spcPts val="0"/>
                        </a:spcAft>
                      </a:pPr>
                      <a:r>
                        <a:rPr lang="en-US" sz="1400" dirty="0">
                          <a:effectLst/>
                        </a:rPr>
                        <a:t>Parliamentary standing committee powers (Standing Order 108(2)) study remuneration models for artists and creative industries </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tc>
                  <a:txBody>
                    <a:bodyPr/>
                    <a:lstStyle/>
                    <a:p>
                      <a:pPr marL="457200" marR="0" lvl="1" algn="l">
                        <a:spcBef>
                          <a:spcPts val="0"/>
                        </a:spcBef>
                        <a:spcAft>
                          <a:spcPts val="0"/>
                        </a:spcAft>
                      </a:pPr>
                      <a:r>
                        <a:rPr lang="en-US" sz="1400" dirty="0">
                          <a:effectLst/>
                        </a:rPr>
                        <a:t>Pursuant to </a:t>
                      </a:r>
                      <a:r>
                        <a:rPr lang="en-US" sz="1400" i="1" dirty="0">
                          <a:effectLst/>
                        </a:rPr>
                        <a:t>Copyright Act </a:t>
                      </a:r>
                      <a:r>
                        <a:rPr lang="en-US" sz="1400" dirty="0">
                          <a:effectLst/>
                        </a:rPr>
                        <a:t>s 92 – 5 year review of the Act</a:t>
                      </a:r>
                    </a:p>
                  </a:txBody>
                  <a:tcPr marL="46465" marR="46465" marT="0" marB="0" anchor="ctr"/>
                </a:tc>
                <a:extLst>
                  <a:ext uri="{0D108BD9-81ED-4DB2-BD59-A6C34878D82A}">
                    <a16:rowId xmlns="" xmlns:a16="http://schemas.microsoft.com/office/drawing/2014/main" val="2281346814"/>
                  </a:ext>
                </a:extLst>
              </a:tr>
              <a:tr h="809742">
                <a:tc>
                  <a:txBody>
                    <a:bodyPr/>
                    <a:lstStyle/>
                    <a:p>
                      <a:pPr marL="0" marR="0" lvl="0" algn="l">
                        <a:spcBef>
                          <a:spcPts val="0"/>
                        </a:spcBef>
                        <a:spcAft>
                          <a:spcPts val="0"/>
                        </a:spcAft>
                      </a:pPr>
                      <a:r>
                        <a:rPr lang="en-US" sz="1200" dirty="0">
                          <a:effectLst/>
                        </a:rPr>
                        <a:t>On relationship between education sector &amp; copyright collectives</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tc>
                  <a:txBody>
                    <a:bodyPr/>
                    <a:lstStyle/>
                    <a:p>
                      <a:pPr marL="457200" marR="0" lvl="1" algn="l">
                        <a:spcBef>
                          <a:spcPts val="0"/>
                        </a:spcBef>
                        <a:spcAft>
                          <a:spcPts val="0"/>
                        </a:spcAft>
                      </a:pPr>
                      <a:r>
                        <a:rPr lang="en-US" sz="1400" dirty="0">
                          <a:effectLst/>
                        </a:rPr>
                        <a:t>Government should promote a return to licensing through collective societies</a:t>
                      </a:r>
                    </a:p>
                    <a:p>
                      <a:pPr marL="457200" marR="0" lvl="1" algn="r">
                        <a:spcBef>
                          <a:spcPts val="0"/>
                        </a:spcBef>
                        <a:spcAft>
                          <a:spcPts val="0"/>
                        </a:spcAft>
                      </a:pPr>
                      <a:r>
                        <a:rPr lang="en-US" sz="1200" dirty="0">
                          <a:effectLst/>
                          <a:latin typeface="Cambria" panose="02040503050406030204" pitchFamily="18" charset="0"/>
                          <a:ea typeface="MS Mincho" panose="02020609040205080304" pitchFamily="49" charset="-128"/>
                          <a:cs typeface="Times New Roman" panose="02020603050405020304" pitchFamily="18" charset="0"/>
                        </a:rPr>
                        <a:t>                                                    </a:t>
                      </a:r>
                      <a:r>
                        <a:rPr lang="en-US" sz="1100" dirty="0">
                          <a:effectLst/>
                          <a:latin typeface="Cambria" panose="02040503050406030204" pitchFamily="18" charset="0"/>
                          <a:ea typeface="MS Mincho" panose="02020609040205080304" pitchFamily="49" charset="-128"/>
                          <a:cs typeface="Times New Roman" panose="02020603050405020304" pitchFamily="18" charset="0"/>
                        </a:rPr>
                        <a:t>(</a:t>
                      </a:r>
                      <a:r>
                        <a:rPr lang="en-US" sz="1100" dirty="0">
                          <a:effectLst/>
                        </a:rPr>
                        <a:t>Recommendation 19)</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tc>
                  <a:txBody>
                    <a:bodyPr/>
                    <a:lstStyle/>
                    <a:p>
                      <a:pPr marL="457200" marR="0" lvl="1" algn="l">
                        <a:spcBef>
                          <a:spcPts val="0"/>
                        </a:spcBef>
                        <a:spcAft>
                          <a:spcPts val="0"/>
                        </a:spcAft>
                      </a:pPr>
                      <a:r>
                        <a:rPr lang="en-US" sz="1400" dirty="0">
                          <a:effectLst/>
                        </a:rPr>
                        <a:t>Government should consider establishing facilitation between education &amp; copyright sectors                                       </a:t>
                      </a:r>
                      <a:r>
                        <a:rPr lang="en-US" sz="1100" dirty="0">
                          <a:effectLst/>
                        </a:rPr>
                        <a:t>(Recommendation 16)</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extLst>
                  <a:ext uri="{0D108BD9-81ED-4DB2-BD59-A6C34878D82A}">
                    <a16:rowId xmlns="" xmlns:a16="http://schemas.microsoft.com/office/drawing/2014/main" val="735127787"/>
                  </a:ext>
                </a:extLst>
              </a:tr>
              <a:tr h="916419">
                <a:tc>
                  <a:txBody>
                    <a:bodyPr/>
                    <a:lstStyle/>
                    <a:p>
                      <a:pPr marL="0" marR="0" lvl="0" algn="l">
                        <a:spcBef>
                          <a:spcPts val="0"/>
                        </a:spcBef>
                        <a:spcAft>
                          <a:spcPts val="0"/>
                        </a:spcAft>
                      </a:pPr>
                      <a:r>
                        <a:rPr lang="en-US" sz="1200" dirty="0">
                          <a:effectLst/>
                        </a:rPr>
                        <a:t>On copyright exceptions generally</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tc>
                  <a:txBody>
                    <a:bodyPr/>
                    <a:lstStyle/>
                    <a:p>
                      <a:pPr marL="457200" marR="0" lvl="1" algn="l">
                        <a:spcBef>
                          <a:spcPts val="0"/>
                        </a:spcBef>
                        <a:spcAft>
                          <a:spcPts val="0"/>
                        </a:spcAft>
                      </a:pPr>
                      <a:r>
                        <a:rPr lang="en-US" sz="1400" dirty="0">
                          <a:effectLst/>
                        </a:rPr>
                        <a:t>Government should remain in line with </a:t>
                      </a:r>
                      <a:r>
                        <a:rPr lang="en-US" sz="1400" i="1" dirty="0">
                          <a:effectLst/>
                        </a:rPr>
                        <a:t>Berne Convention </a:t>
                      </a:r>
                      <a:r>
                        <a:rPr lang="en-US" sz="1400" dirty="0">
                          <a:effectLst/>
                        </a:rPr>
                        <a:t>Art 9 (which includes “3 step test”): clarify or remove exceptions</a:t>
                      </a:r>
                    </a:p>
                    <a:p>
                      <a:pPr marL="457200" marR="0" lvl="1" algn="r">
                        <a:spcBef>
                          <a:spcPts val="0"/>
                        </a:spcBef>
                        <a:spcAft>
                          <a:spcPts val="0"/>
                        </a:spcAft>
                      </a:pPr>
                      <a:r>
                        <a:rPr lang="en-US" sz="1100" dirty="0">
                          <a:effectLst/>
                          <a:latin typeface="Cambria" panose="02040503050406030204" pitchFamily="18" charset="0"/>
                          <a:ea typeface="MS Mincho" panose="02020609040205080304" pitchFamily="49" charset="-128"/>
                          <a:cs typeface="Times New Roman" panose="02020603050405020304" pitchFamily="18" charset="0"/>
                        </a:rPr>
                        <a:t>                                                    (</a:t>
                      </a:r>
                      <a:r>
                        <a:rPr lang="en-US" sz="1100" dirty="0">
                          <a:effectLst/>
                        </a:rPr>
                        <a:t>Recommendation 12)</a:t>
                      </a:r>
                      <a:endParaRPr lang="en-US" sz="11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tc>
                  <a:txBody>
                    <a:bodyPr/>
                    <a:lstStyle/>
                    <a:p>
                      <a:pPr marL="457200" marR="0" lvl="1" algn="l">
                        <a:spcBef>
                          <a:spcPts val="0"/>
                        </a:spcBef>
                        <a:spcAft>
                          <a:spcPts val="0"/>
                        </a:spcAft>
                      </a:pPr>
                      <a:r>
                        <a:rPr lang="en-US" sz="1400" dirty="0">
                          <a:effectLst/>
                        </a:rPr>
                        <a:t>Government should introduce amendment to fair dealing making the list of purposes illustrative not exhaustive</a:t>
                      </a:r>
                    </a:p>
                    <a:p>
                      <a:pPr marL="457200" marR="0" lvl="1" indent="0" algn="r" defTabSz="457200" rtl="0" eaLnBrk="1" fontAlgn="auto" latinLnBrk="0" hangingPunct="1">
                        <a:lnSpc>
                          <a:spcPct val="100000"/>
                        </a:lnSpc>
                        <a:spcBef>
                          <a:spcPts val="0"/>
                        </a:spcBef>
                        <a:spcAft>
                          <a:spcPts val="0"/>
                        </a:spcAft>
                        <a:buClrTx/>
                        <a:buSzTx/>
                        <a:buFontTx/>
                        <a:buNone/>
                        <a:tabLst/>
                        <a:defRPr/>
                      </a:pPr>
                      <a:r>
                        <a:rPr lang="en-US" sz="1100" dirty="0">
                          <a:effectLst/>
                        </a:rPr>
                        <a:t>                                                 (Recommendation 18)</a:t>
                      </a:r>
                    </a:p>
                  </a:txBody>
                  <a:tcPr marL="46465" marR="46465" marT="0" marB="0" anchor="ctr"/>
                </a:tc>
                <a:extLst>
                  <a:ext uri="{0D108BD9-81ED-4DB2-BD59-A6C34878D82A}">
                    <a16:rowId xmlns="" xmlns:a16="http://schemas.microsoft.com/office/drawing/2014/main" val="1418099716"/>
                  </a:ext>
                </a:extLst>
              </a:tr>
              <a:tr h="1142811">
                <a:tc>
                  <a:txBody>
                    <a:bodyPr/>
                    <a:lstStyle/>
                    <a:p>
                      <a:pPr marL="0" marR="0" lvl="0" algn="l">
                        <a:spcBef>
                          <a:spcPts val="0"/>
                        </a:spcBef>
                        <a:spcAft>
                          <a:spcPts val="0"/>
                        </a:spcAft>
                      </a:pPr>
                      <a:r>
                        <a:rPr lang="en-US" sz="1200" dirty="0">
                          <a:effectLst/>
                        </a:rPr>
                        <a:t>On educational exceptions</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tc>
                  <a:txBody>
                    <a:bodyPr/>
                    <a:lstStyle/>
                    <a:p>
                      <a:pPr marL="457200" marR="0" lvl="1" algn="l">
                        <a:spcBef>
                          <a:spcPts val="0"/>
                        </a:spcBef>
                        <a:spcAft>
                          <a:spcPts val="0"/>
                        </a:spcAft>
                      </a:pPr>
                      <a:r>
                        <a:rPr lang="en-US" sz="1400" dirty="0">
                          <a:effectLst/>
                        </a:rPr>
                        <a:t>Government should clarify that fair dealing should not apply to educations institutions when a work is commercially available</a:t>
                      </a:r>
                    </a:p>
                    <a:p>
                      <a:pPr marL="457200" marR="0" lvl="1" indent="0" algn="r" defTabSz="457200" rtl="0" eaLnBrk="1" fontAlgn="auto" latinLnBrk="0" hangingPunct="1">
                        <a:lnSpc>
                          <a:spcPct val="100000"/>
                        </a:lnSpc>
                        <a:spcBef>
                          <a:spcPts val="0"/>
                        </a:spcBef>
                        <a:spcAft>
                          <a:spcPts val="0"/>
                        </a:spcAft>
                        <a:buClrTx/>
                        <a:buSzTx/>
                        <a:buFontTx/>
                        <a:buNone/>
                        <a:tabLst/>
                        <a:defRPr/>
                      </a:pPr>
                      <a:r>
                        <a:rPr lang="en-US" sz="1200" dirty="0">
                          <a:effectLst/>
                        </a:rPr>
                        <a:t>                                                 </a:t>
                      </a:r>
                      <a:r>
                        <a:rPr lang="en-US" sz="1100" dirty="0">
                          <a:effectLst/>
                        </a:rPr>
                        <a:t>(Recommendation 18)</a:t>
                      </a:r>
                      <a:endParaRPr lang="en-US" sz="1200" dirty="0">
                        <a:effectLst/>
                      </a:endParaRPr>
                    </a:p>
                  </a:txBody>
                  <a:tcPr marL="46465" marR="46465" marT="0" marB="0" anchor="ctr"/>
                </a:tc>
                <a:tc>
                  <a:txBody>
                    <a:bodyPr/>
                    <a:lstStyle/>
                    <a:p>
                      <a:pPr marL="457200" marR="0" lvl="1" algn="l">
                        <a:spcBef>
                          <a:spcPts val="0"/>
                        </a:spcBef>
                        <a:spcAft>
                          <a:spcPts val="0"/>
                        </a:spcAft>
                      </a:pPr>
                      <a:r>
                        <a:rPr lang="en-US" sz="1400" dirty="0">
                          <a:effectLst/>
                        </a:rPr>
                        <a:t>Rejects limiting fair dealing in education to works not commercially available  </a:t>
                      </a:r>
                    </a:p>
                    <a:p>
                      <a:pPr marL="457200" marR="0" lvl="1" algn="r">
                        <a:spcBef>
                          <a:spcPts val="0"/>
                        </a:spcBef>
                        <a:spcAft>
                          <a:spcPts val="0"/>
                        </a:spcAft>
                      </a:pPr>
                      <a:r>
                        <a:rPr lang="en-US" sz="1100" dirty="0">
                          <a:effectLst/>
                        </a:rPr>
                        <a:t>                                                 (Recommendation 16)</a:t>
                      </a:r>
                    </a:p>
                    <a:p>
                      <a:pPr marL="457200" marR="0" lvl="1" algn="l">
                        <a:spcBef>
                          <a:spcPts val="0"/>
                        </a:spcBef>
                        <a:spcAft>
                          <a:spcPts val="0"/>
                        </a:spcAft>
                      </a:pPr>
                      <a:r>
                        <a:rPr lang="en-US" sz="1400" dirty="0">
                          <a:effectLst/>
                        </a:rPr>
                        <a:t>Calls for committee review of educational fair dealing within 3 years            </a:t>
                      </a:r>
                      <a:r>
                        <a:rPr lang="en-US" sz="1100" dirty="0">
                          <a:effectLst/>
                        </a:rPr>
                        <a:t>(Recommendation 17)</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6465" marR="46465" marT="0" marB="0" anchor="ctr"/>
                </a:tc>
                <a:extLst>
                  <a:ext uri="{0D108BD9-81ED-4DB2-BD59-A6C34878D82A}">
                    <a16:rowId xmlns="" xmlns:a16="http://schemas.microsoft.com/office/drawing/2014/main" val="2177374475"/>
                  </a:ext>
                </a:extLst>
              </a:tr>
            </a:tbl>
          </a:graphicData>
        </a:graphic>
      </p:graphicFrame>
    </p:spTree>
    <p:extLst>
      <p:ext uri="{BB962C8B-B14F-4D97-AF65-F5344CB8AC3E}">
        <p14:creationId xmlns:p14="http://schemas.microsoft.com/office/powerpoint/2010/main" val="10999540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 Where are we on statutory reform of the </a:t>
            </a:r>
            <a:r>
              <a:rPr lang="en-US" b="1" i="1" dirty="0"/>
              <a:t>Copyright Act</a:t>
            </a:r>
            <a:r>
              <a:rPr lang="en-US" b="1" dirty="0"/>
              <a:t>?</a:t>
            </a:r>
            <a:endParaRPr lang="en-US" dirty="0"/>
          </a:p>
        </p:txBody>
      </p:sp>
      <p:sp>
        <p:nvSpPr>
          <p:cNvPr id="3" name="Content Placeholder 2"/>
          <p:cNvSpPr>
            <a:spLocks noGrp="1"/>
          </p:cNvSpPr>
          <p:nvPr>
            <p:ph idx="1"/>
          </p:nvPr>
        </p:nvSpPr>
        <p:spPr>
          <a:xfrm>
            <a:off x="457200" y="1477367"/>
            <a:ext cx="7663457" cy="3121011"/>
          </a:xfrm>
        </p:spPr>
        <p:txBody>
          <a:bodyPr>
            <a:noAutofit/>
          </a:bodyPr>
          <a:lstStyle/>
          <a:p>
            <a:pPr marL="914400" lvl="1" indent="-514350">
              <a:buFont typeface="+mj-lt"/>
              <a:buAutoNum type="arabicPeriod"/>
            </a:pPr>
            <a:r>
              <a:rPr lang="en-US" sz="2600" b="1" dirty="0">
                <a:solidFill>
                  <a:srgbClr val="7F7F7F"/>
                </a:solidFill>
              </a:rPr>
              <a:t>Crown copyright</a:t>
            </a:r>
          </a:p>
          <a:p>
            <a:pPr marL="914400" lvl="1" indent="-514350">
              <a:buFont typeface="+mj-lt"/>
              <a:buAutoNum type="arabicPeriod"/>
            </a:pPr>
            <a:r>
              <a:rPr lang="en-US" sz="2600" b="1" dirty="0">
                <a:solidFill>
                  <a:srgbClr val="7F7F7F"/>
                </a:solidFill>
              </a:rPr>
              <a:t>Copyright Board reform</a:t>
            </a:r>
          </a:p>
          <a:p>
            <a:pPr marL="914400" lvl="1" indent="-514350">
              <a:buFont typeface="+mj-lt"/>
              <a:buAutoNum type="arabicPeriod"/>
            </a:pPr>
            <a:r>
              <a:rPr lang="en-US" sz="2600" b="1" dirty="0">
                <a:solidFill>
                  <a:srgbClr val="25901E"/>
                </a:solidFill>
              </a:rPr>
              <a:t>Further follow up on the statutory copyright review completed in 2019</a:t>
            </a:r>
            <a:r>
              <a:rPr lang="mr-IN" sz="2600" b="1" dirty="0">
                <a:solidFill>
                  <a:srgbClr val="25901E"/>
                </a:solidFill>
              </a:rPr>
              <a:t>…</a:t>
            </a:r>
            <a:endParaRPr lang="en-US" sz="2600" b="1" dirty="0">
              <a:solidFill>
                <a:srgbClr val="25901E"/>
              </a:solidFill>
            </a:endParaRPr>
          </a:p>
          <a:p>
            <a:pPr marL="1314450" lvl="2" indent="-514350"/>
            <a:r>
              <a:rPr lang="en-US" sz="2600" b="1" dirty="0" smtClean="0">
                <a:solidFill>
                  <a:schemeClr val="bg1">
                    <a:lumMod val="50000"/>
                  </a:schemeClr>
                </a:solidFill>
              </a:rPr>
              <a:t>Changes required by CUSMA</a:t>
            </a:r>
          </a:p>
          <a:p>
            <a:pPr marL="1314450" lvl="2" indent="-514350"/>
            <a:r>
              <a:rPr lang="en-US" sz="2600" b="1" dirty="0" smtClean="0">
                <a:solidFill>
                  <a:schemeClr val="bg1">
                    <a:lumMod val="50000"/>
                  </a:schemeClr>
                </a:solidFill>
              </a:rPr>
              <a:t>Reports</a:t>
            </a:r>
            <a:endParaRPr lang="en-US" sz="2600" b="1" dirty="0">
              <a:solidFill>
                <a:schemeClr val="bg1">
                  <a:lumMod val="50000"/>
                </a:schemeClr>
              </a:solidFill>
            </a:endParaRPr>
          </a:p>
          <a:p>
            <a:pPr marL="1314450" lvl="2" indent="-514350"/>
            <a:r>
              <a:rPr lang="en-US" sz="2600" b="1" dirty="0">
                <a:solidFill>
                  <a:srgbClr val="008000"/>
                </a:solidFill>
              </a:rPr>
              <a:t>New mandate letters</a:t>
            </a:r>
          </a:p>
          <a:p>
            <a:pPr marL="457200" indent="-457200">
              <a:buAutoNum type="arabicPeriod" startAt="3"/>
            </a:pPr>
            <a:endParaRPr lang="en-US" sz="2800" dirty="0"/>
          </a:p>
        </p:txBody>
      </p:sp>
    </p:spTree>
    <p:extLst>
      <p:ext uri="{BB962C8B-B14F-4D97-AF65-F5344CB8AC3E}">
        <p14:creationId xmlns:p14="http://schemas.microsoft.com/office/powerpoint/2010/main" val="324750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993" y="90805"/>
            <a:ext cx="8879837" cy="662702"/>
          </a:xfrm>
        </p:spPr>
        <p:txBody>
          <a:bodyPr>
            <a:noAutofit/>
          </a:bodyPr>
          <a:lstStyle/>
          <a:p>
            <a:r>
              <a:rPr lang="en-US" sz="2400" dirty="0"/>
              <a:t>The 201</a:t>
            </a:r>
            <a:r>
              <a:rPr lang="en-US" sz="2400" u="sng" dirty="0">
                <a:highlight>
                  <a:srgbClr val="FFFF00"/>
                </a:highlight>
              </a:rPr>
              <a:t>9</a:t>
            </a:r>
            <a:r>
              <a:rPr lang="en-US" sz="2400" dirty="0"/>
              <a:t> CUSMA/ACEUM/T-MEX/USMCA will replace NAFTA</a:t>
            </a:r>
          </a:p>
        </p:txBody>
      </p:sp>
      <p:sp>
        <p:nvSpPr>
          <p:cNvPr id="3" name="Content Placeholder 2"/>
          <p:cNvSpPr>
            <a:spLocks noGrp="1"/>
          </p:cNvSpPr>
          <p:nvPr>
            <p:ph idx="1"/>
          </p:nvPr>
        </p:nvSpPr>
        <p:spPr>
          <a:xfrm>
            <a:off x="128992" y="859325"/>
            <a:ext cx="8879837" cy="4130431"/>
          </a:xfrm>
        </p:spPr>
        <p:txBody>
          <a:bodyPr>
            <a:normAutofit lnSpcReduction="10000"/>
          </a:bodyPr>
          <a:lstStyle/>
          <a:p>
            <a:pPr marL="0" indent="0">
              <a:buNone/>
            </a:pPr>
            <a:r>
              <a:rPr lang="en-US" sz="1600" dirty="0"/>
              <a:t>We noted last year, in our 2019 Copyright Update, that a deal [USMCA] was reached between the US, Canada and Mexico on Sept. 30, 2018 and signed by the three countries on Nov. 30,2018</a:t>
            </a:r>
            <a:r>
              <a:rPr lang="mr-IN" sz="1600" dirty="0"/>
              <a:t>…</a:t>
            </a:r>
            <a:r>
              <a:rPr lang="en-US" sz="1600" dirty="0"/>
              <a:t> </a:t>
            </a:r>
          </a:p>
          <a:p>
            <a:pPr marL="0" indent="0">
              <a:buNone/>
            </a:pPr>
            <a:r>
              <a:rPr lang="en-US" sz="1600" b="1" dirty="0"/>
              <a:t>HOWEVER on December 10, 2019 amendments to that 2018 agreement were signed by all three countries</a:t>
            </a:r>
            <a:r>
              <a:rPr lang="mr-IN" sz="1600" b="1" dirty="0"/>
              <a:t>…</a:t>
            </a:r>
            <a:r>
              <a:rPr lang="en-CA" sz="1600" b="1" dirty="0"/>
              <a:t> (but are not yet in force)</a:t>
            </a:r>
            <a:r>
              <a:rPr lang="mr-IN" sz="1600" b="1" dirty="0"/>
              <a:t>…</a:t>
            </a:r>
            <a:endParaRPr lang="en-CA" sz="1600" b="1" dirty="0"/>
          </a:p>
          <a:p>
            <a:pPr lvl="1">
              <a:buFont typeface="Arial"/>
              <a:buChar char="•"/>
            </a:pPr>
            <a:r>
              <a:rPr lang="en-CA" sz="1400" b="1" dirty="0">
                <a:solidFill>
                  <a:srgbClr val="27A00C"/>
                </a:solidFill>
              </a:rPr>
              <a:t>Mexico ratified the agreement in December 2019 </a:t>
            </a:r>
            <a:r>
              <a:rPr lang="mr-IN" sz="1400" b="1" dirty="0">
                <a:solidFill>
                  <a:srgbClr val="27A00C"/>
                </a:solidFill>
              </a:rPr>
              <a:t>…</a:t>
            </a:r>
            <a:endParaRPr lang="en-CA" sz="1400" b="1" dirty="0">
              <a:solidFill>
                <a:srgbClr val="27A00C"/>
              </a:solidFill>
            </a:endParaRPr>
          </a:p>
          <a:p>
            <a:pPr lvl="1">
              <a:buFont typeface="Arial"/>
              <a:buChar char="•"/>
            </a:pPr>
            <a:r>
              <a:rPr lang="en-CA" sz="1400" b="1" dirty="0"/>
              <a:t>Both the American House of Representatives and Senate have passed the legislation necessary to ratify the trade deal </a:t>
            </a:r>
            <a:r>
              <a:rPr lang="mr-IN" sz="1400" b="1" dirty="0"/>
              <a:t>–</a:t>
            </a:r>
            <a:r>
              <a:rPr lang="en-CA" sz="1400" b="1" dirty="0"/>
              <a:t> and President Trump is poised to complete the process with his signature</a:t>
            </a:r>
            <a:r>
              <a:rPr lang="mr-IN" sz="1400" b="1" dirty="0"/>
              <a:t>…</a:t>
            </a:r>
            <a:endParaRPr lang="en-CA" sz="1400" b="1" dirty="0"/>
          </a:p>
          <a:p>
            <a:pPr lvl="1">
              <a:buFont typeface="Arial"/>
              <a:buChar char="•"/>
            </a:pPr>
            <a:r>
              <a:rPr lang="en-CA" sz="1400" b="1" dirty="0" smtClean="0">
                <a:solidFill>
                  <a:srgbClr val="FF0000"/>
                </a:solidFill>
              </a:rPr>
              <a:t>Government sitting as </a:t>
            </a:r>
            <a:r>
              <a:rPr lang="en-CA" sz="1400" b="1" dirty="0">
                <a:solidFill>
                  <a:srgbClr val="FF0000"/>
                </a:solidFill>
              </a:rPr>
              <a:t>the new 43</a:t>
            </a:r>
            <a:r>
              <a:rPr lang="en-CA" sz="1400" b="1" baseline="30000" dirty="0">
                <a:solidFill>
                  <a:srgbClr val="FF0000"/>
                </a:solidFill>
              </a:rPr>
              <a:t>rd</a:t>
            </a:r>
            <a:r>
              <a:rPr lang="en-CA" sz="1400" b="1" dirty="0">
                <a:solidFill>
                  <a:srgbClr val="FF0000"/>
                </a:solidFill>
              </a:rPr>
              <a:t> Parliament (following the 2019 election) </a:t>
            </a:r>
            <a:r>
              <a:rPr lang="en-CA" sz="1400" b="1" dirty="0" smtClean="0">
                <a:solidFill>
                  <a:srgbClr val="FF0000"/>
                </a:solidFill>
              </a:rPr>
              <a:t>since </a:t>
            </a:r>
            <a:r>
              <a:rPr lang="en-CA" sz="1400" b="1" dirty="0">
                <a:solidFill>
                  <a:srgbClr val="FF0000"/>
                </a:solidFill>
              </a:rPr>
              <a:t>December 5, 2019 but adjourned on December 13</a:t>
            </a:r>
            <a:r>
              <a:rPr lang="en-CA" sz="1400" b="1" baseline="30000" dirty="0">
                <a:solidFill>
                  <a:srgbClr val="FF0000"/>
                </a:solidFill>
              </a:rPr>
              <a:t>th</a:t>
            </a:r>
            <a:r>
              <a:rPr lang="en-CA" sz="1400" b="1" dirty="0">
                <a:solidFill>
                  <a:srgbClr val="FF0000"/>
                </a:solidFill>
              </a:rPr>
              <a:t> and only resumed sitting this week (January 27, 2020) </a:t>
            </a:r>
            <a:r>
              <a:rPr lang="mr-IN" sz="1400" b="1" dirty="0">
                <a:solidFill>
                  <a:srgbClr val="FF0000"/>
                </a:solidFill>
              </a:rPr>
              <a:t>–</a:t>
            </a:r>
            <a:r>
              <a:rPr lang="en-CA" sz="1400" b="1" dirty="0">
                <a:solidFill>
                  <a:srgbClr val="FF0000"/>
                </a:solidFill>
              </a:rPr>
              <a:t> so Canada is not yet in a position to have completed its process</a:t>
            </a:r>
            <a:r>
              <a:rPr lang="mr-IN" sz="1400" b="1" dirty="0" smtClean="0">
                <a:solidFill>
                  <a:srgbClr val="FF0000"/>
                </a:solidFill>
              </a:rPr>
              <a:t>…</a:t>
            </a:r>
            <a:r>
              <a:rPr lang="en-CA" sz="1400" b="1" dirty="0" smtClean="0">
                <a:solidFill>
                  <a:srgbClr val="FF0000"/>
                </a:solidFill>
              </a:rPr>
              <a:t> Bill C-4 tabled in Parliament yesterday (Jan 29, 2020) </a:t>
            </a:r>
            <a:r>
              <a:rPr lang="mr-IN" sz="1400" b="1" dirty="0" smtClean="0">
                <a:solidFill>
                  <a:srgbClr val="FF0000"/>
                </a:solidFill>
              </a:rPr>
              <a:t>–</a:t>
            </a:r>
            <a:r>
              <a:rPr lang="en-CA" sz="1400" b="1" dirty="0" smtClean="0">
                <a:solidFill>
                  <a:srgbClr val="FF0000"/>
                </a:solidFill>
              </a:rPr>
              <a:t> </a:t>
            </a:r>
            <a:r>
              <a:rPr lang="en-CA" sz="1400" b="1" dirty="0" smtClean="0"/>
              <a:t>see </a:t>
            </a:r>
            <a:r>
              <a:rPr lang="en-CA" sz="1400" b="1" i="1" dirty="0" smtClean="0"/>
              <a:t>more in slides following</a:t>
            </a:r>
            <a:r>
              <a:rPr lang="mr-IN" sz="1400" b="1" i="1" dirty="0" smtClean="0"/>
              <a:t>…</a:t>
            </a:r>
            <a:endParaRPr lang="en-CA" sz="1600" b="1" dirty="0"/>
          </a:p>
          <a:p>
            <a:pPr marL="0" lvl="1" indent="0">
              <a:lnSpc>
                <a:spcPct val="50000"/>
              </a:lnSpc>
              <a:spcBef>
                <a:spcPts val="1200"/>
              </a:spcBef>
              <a:buNone/>
            </a:pPr>
            <a:r>
              <a:rPr lang="en-US" sz="1600" b="1" dirty="0"/>
              <a:t>There are now four official names for the treaty:</a:t>
            </a:r>
          </a:p>
          <a:p>
            <a:pPr marL="685800" lvl="2">
              <a:lnSpc>
                <a:spcPct val="50000"/>
              </a:lnSpc>
              <a:spcBef>
                <a:spcPts val="1200"/>
              </a:spcBef>
            </a:pPr>
            <a:r>
              <a:rPr lang="en-US" sz="1600" dirty="0" err="1"/>
              <a:t>Tratado</a:t>
            </a:r>
            <a:r>
              <a:rPr lang="en-US" sz="1600" dirty="0"/>
              <a:t> entre Mexico, </a:t>
            </a:r>
            <a:r>
              <a:rPr lang="en-US" sz="1600" dirty="0" err="1"/>
              <a:t>Estados</a:t>
            </a:r>
            <a:r>
              <a:rPr lang="en-US" sz="1600" dirty="0"/>
              <a:t> Unidos y Canada (in Mexico): </a:t>
            </a:r>
            <a:r>
              <a:rPr lang="en-US" sz="1600" b="1" dirty="0">
                <a:solidFill>
                  <a:srgbClr val="25901E"/>
                </a:solidFill>
              </a:rPr>
              <a:t>T-MEC</a:t>
            </a:r>
          </a:p>
          <a:p>
            <a:pPr marL="685800" lvl="2">
              <a:lnSpc>
                <a:spcPct val="50000"/>
              </a:lnSpc>
              <a:spcBef>
                <a:spcPts val="1200"/>
              </a:spcBef>
            </a:pPr>
            <a:r>
              <a:rPr lang="en-US" sz="1600" dirty="0"/>
              <a:t>United States Mexico Canada Agreement (in the United States): </a:t>
            </a:r>
            <a:r>
              <a:rPr lang="en-US" sz="1600" b="1" dirty="0"/>
              <a:t>USMCA</a:t>
            </a:r>
          </a:p>
          <a:p>
            <a:pPr marL="685800" lvl="2">
              <a:lnSpc>
                <a:spcPct val="50000"/>
              </a:lnSpc>
              <a:spcBef>
                <a:spcPts val="1200"/>
              </a:spcBef>
            </a:pPr>
            <a:r>
              <a:rPr lang="en-US" sz="1600" dirty="0"/>
              <a:t>Canada United States Mexico Agreement (in Canada, in English): </a:t>
            </a:r>
            <a:r>
              <a:rPr lang="en-US" sz="1600" b="1" dirty="0">
                <a:solidFill>
                  <a:srgbClr val="FF0000"/>
                </a:solidFill>
              </a:rPr>
              <a:t>CUSMA</a:t>
            </a:r>
          </a:p>
          <a:p>
            <a:pPr marL="685800" lvl="2">
              <a:lnSpc>
                <a:spcPct val="50000"/>
              </a:lnSpc>
              <a:spcBef>
                <a:spcPts val="1200"/>
              </a:spcBef>
            </a:pPr>
            <a:r>
              <a:rPr lang="en-US" sz="1600" dirty="0"/>
              <a:t>Accord Canada -- </a:t>
            </a:r>
            <a:r>
              <a:rPr lang="en-US" sz="1600" dirty="0" err="1"/>
              <a:t>Etats-Unis</a:t>
            </a:r>
            <a:r>
              <a:rPr lang="en-US" sz="1600" dirty="0"/>
              <a:t> </a:t>
            </a:r>
            <a:r>
              <a:rPr lang="mr-IN" sz="1600" dirty="0"/>
              <a:t>–</a:t>
            </a:r>
            <a:r>
              <a:rPr lang="en-US" sz="1600" dirty="0"/>
              <a:t> </a:t>
            </a:r>
            <a:r>
              <a:rPr lang="en-US" sz="1600" dirty="0" err="1"/>
              <a:t>Mexique</a:t>
            </a:r>
            <a:r>
              <a:rPr lang="en-US" sz="1600" dirty="0"/>
              <a:t> (in Canada, in French): </a:t>
            </a:r>
            <a:r>
              <a:rPr lang="en-US" sz="1600" b="1" dirty="0">
                <a:solidFill>
                  <a:srgbClr val="FF0000"/>
                </a:solidFill>
              </a:rPr>
              <a:t>ACEUM</a:t>
            </a:r>
          </a:p>
          <a:p>
            <a:pPr marL="0" indent="0">
              <a:buNone/>
            </a:pPr>
            <a:endParaRPr lang="en-US" sz="1600" b="1" dirty="0"/>
          </a:p>
          <a:p>
            <a:pPr marL="285750" lvl="1">
              <a:lnSpc>
                <a:spcPct val="50000"/>
              </a:lnSpc>
              <a:spcBef>
                <a:spcPts val="1200"/>
              </a:spcBef>
              <a:buFont typeface="Arial"/>
              <a:buChar char="•"/>
            </a:pPr>
            <a:endParaRPr lang="en-US" sz="1400" dirty="0"/>
          </a:p>
          <a:p>
            <a:pPr marL="457200" lvl="1" indent="0">
              <a:buNone/>
            </a:pPr>
            <a:endParaRPr lang="en-US" sz="1200" dirty="0"/>
          </a:p>
          <a:p>
            <a:endParaRPr lang="en-US" dirty="0"/>
          </a:p>
        </p:txBody>
      </p:sp>
    </p:spTree>
    <p:extLst>
      <p:ext uri="{BB962C8B-B14F-4D97-AF65-F5344CB8AC3E}">
        <p14:creationId xmlns:p14="http://schemas.microsoft.com/office/powerpoint/2010/main" val="218627191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523" y="160261"/>
            <a:ext cx="9105477" cy="662702"/>
          </a:xfrm>
        </p:spPr>
        <p:txBody>
          <a:bodyPr>
            <a:normAutofit fontScale="90000"/>
          </a:bodyPr>
          <a:lstStyle/>
          <a:p>
            <a:r>
              <a:rPr lang="en-US" dirty="0"/>
              <a:t>Evidence of ministerial influence on copyright this term </a:t>
            </a:r>
            <a:r>
              <a:rPr lang="en-US" sz="2700" dirty="0"/>
              <a:t>(2019 on)</a:t>
            </a:r>
            <a:r>
              <a:rPr lang="en-US" sz="2200" dirty="0"/>
              <a:t>:</a:t>
            </a:r>
          </a:p>
        </p:txBody>
      </p:sp>
      <p:sp>
        <p:nvSpPr>
          <p:cNvPr id="6" name="Oval 5"/>
          <p:cNvSpPr/>
          <p:nvPr/>
        </p:nvSpPr>
        <p:spPr>
          <a:xfrm>
            <a:off x="18681" y="3003798"/>
            <a:ext cx="2592288" cy="1890210"/>
          </a:xfrm>
          <a:prstGeom prst="ellipse">
            <a:avLst/>
          </a:prstGeom>
          <a:gradFill flip="none" rotWithShape="1">
            <a:gsLst>
              <a:gs pos="0">
                <a:schemeClr val="bg1">
                  <a:lumMod val="65000"/>
                  <a:alpha val="80000"/>
                </a:schemeClr>
              </a:gs>
              <a:gs pos="1000">
                <a:srgbClr val="FFFFFF">
                  <a:alpha val="80000"/>
                </a:srgbClr>
              </a:gs>
              <a:gs pos="2000">
                <a:schemeClr val="bg2">
                  <a:lumMod val="75000"/>
                  <a:alpha val="80000"/>
                </a:schemeClr>
              </a:gs>
            </a:gsLst>
            <a:lin ang="10800000" scaled="0"/>
            <a:tileRect/>
          </a:gradFill>
          <a:ln>
            <a:noFill/>
          </a:ln>
          <a:effectLst>
            <a:outerShdw blurRad="288925" dist="23000" rotWithShape="0">
              <a:schemeClr val="bg1">
                <a:lumMod val="95000"/>
                <a:alpha val="35000"/>
              </a:scheme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lnSpc>
                <a:spcPts val="2180"/>
              </a:lnSpc>
            </a:pPr>
            <a:r>
              <a:rPr lang="en-US" sz="2400" b="1" dirty="0">
                <a:solidFill>
                  <a:srgbClr val="0000FF"/>
                </a:solidFill>
                <a:latin typeface="Calibri" charset="0"/>
                <a:ea typeface="ＭＳ Ｐゴシック" charset="0"/>
              </a:rPr>
              <a:t>Canadian </a:t>
            </a:r>
          </a:p>
          <a:p>
            <a:pPr algn="ctr">
              <a:lnSpc>
                <a:spcPts val="2180"/>
              </a:lnSpc>
            </a:pPr>
            <a:r>
              <a:rPr lang="en-US" sz="2400" b="1" dirty="0">
                <a:solidFill>
                  <a:srgbClr val="0000FF"/>
                </a:solidFill>
                <a:latin typeface="Calibri" charset="0"/>
                <a:ea typeface="ＭＳ Ｐゴシック" charset="0"/>
              </a:rPr>
              <a:t>Heritage</a:t>
            </a:r>
          </a:p>
          <a:p>
            <a:pPr algn="ctr">
              <a:spcBef>
                <a:spcPts val="1200"/>
              </a:spcBef>
            </a:pPr>
            <a:r>
              <a:rPr lang="en-US" sz="1600" b="1" dirty="0">
                <a:solidFill>
                  <a:srgbClr val="0000FF"/>
                </a:solidFill>
                <a:ea typeface="ＭＳ Ｐゴシック" charset="0"/>
              </a:rPr>
              <a:t>(Min. </a:t>
            </a:r>
            <a:r>
              <a:rPr lang="en-US" sz="1600" b="1" dirty="0" err="1">
                <a:solidFill>
                  <a:srgbClr val="0000FF"/>
                </a:solidFill>
                <a:ea typeface="ＭＳ Ｐゴシック" charset="0"/>
              </a:rPr>
              <a:t>Guilbeault</a:t>
            </a:r>
            <a:r>
              <a:rPr lang="en-US" sz="1600" b="1" dirty="0">
                <a:solidFill>
                  <a:srgbClr val="0000FF"/>
                </a:solidFill>
                <a:ea typeface="ＭＳ Ｐゴシック" charset="0"/>
              </a:rPr>
              <a:t> -new)</a:t>
            </a:r>
          </a:p>
        </p:txBody>
      </p:sp>
      <p:sp>
        <p:nvSpPr>
          <p:cNvPr id="7" name="Oval 6"/>
          <p:cNvSpPr/>
          <p:nvPr/>
        </p:nvSpPr>
        <p:spPr>
          <a:xfrm>
            <a:off x="5965414" y="822963"/>
            <a:ext cx="3178586" cy="2342853"/>
          </a:xfrm>
          <a:prstGeom prst="ellipse">
            <a:avLst/>
          </a:prstGeom>
          <a:gradFill flip="none" rotWithShape="1">
            <a:gsLst>
              <a:gs pos="0">
                <a:schemeClr val="bg1">
                  <a:lumMod val="65000"/>
                  <a:alpha val="80000"/>
                </a:schemeClr>
              </a:gs>
              <a:gs pos="1000">
                <a:srgbClr val="FFFFFF">
                  <a:alpha val="80000"/>
                </a:srgbClr>
              </a:gs>
              <a:gs pos="2000">
                <a:schemeClr val="bg2">
                  <a:lumMod val="75000"/>
                  <a:alpha val="80000"/>
                </a:schemeClr>
              </a:gs>
            </a:gsLst>
            <a:lin ang="10800000" scaled="0"/>
            <a:tileRect/>
          </a:gradFill>
          <a:ln>
            <a:noFill/>
          </a:ln>
          <a:effectLst>
            <a:outerShdw blurRad="288925" dist="23000" rotWithShape="0">
              <a:schemeClr val="bg1">
                <a:lumMod val="95000"/>
                <a:alpha val="35000"/>
              </a:scheme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lnSpc>
                <a:spcPts val="2280"/>
              </a:lnSpc>
            </a:pPr>
            <a:r>
              <a:rPr lang="en-US" sz="2400" b="1" dirty="0">
                <a:solidFill>
                  <a:srgbClr val="0000FF"/>
                </a:solidFill>
                <a:latin typeface="Calibri" charset="0"/>
                <a:ea typeface="ＭＳ Ｐゴシック" charset="0"/>
              </a:rPr>
              <a:t>Small </a:t>
            </a:r>
          </a:p>
          <a:p>
            <a:pPr algn="ctr">
              <a:lnSpc>
                <a:spcPts val="2280"/>
              </a:lnSpc>
            </a:pPr>
            <a:r>
              <a:rPr lang="en-US" sz="2400" b="1" dirty="0">
                <a:solidFill>
                  <a:srgbClr val="0000FF"/>
                </a:solidFill>
                <a:latin typeface="Calibri" charset="0"/>
                <a:ea typeface="ＭＳ Ｐゴシック" charset="0"/>
              </a:rPr>
              <a:t>Business, Export Promotion &amp; </a:t>
            </a:r>
          </a:p>
          <a:p>
            <a:pPr algn="ctr">
              <a:lnSpc>
                <a:spcPts val="2280"/>
              </a:lnSpc>
            </a:pPr>
            <a:r>
              <a:rPr lang="en-US" sz="2400" b="1" dirty="0">
                <a:solidFill>
                  <a:srgbClr val="0000FF"/>
                </a:solidFill>
                <a:latin typeface="Calibri" charset="0"/>
                <a:ea typeface="ＭＳ Ｐゴシック" charset="0"/>
              </a:rPr>
              <a:t>International Trade</a:t>
            </a:r>
          </a:p>
          <a:p>
            <a:pPr algn="ctr">
              <a:spcBef>
                <a:spcPts val="1200"/>
              </a:spcBef>
            </a:pPr>
            <a:r>
              <a:rPr lang="en-US" b="1" dirty="0">
                <a:solidFill>
                  <a:srgbClr val="0000FF"/>
                </a:solidFill>
                <a:latin typeface="Calibri" charset="0"/>
                <a:ea typeface="ＭＳ Ｐゴシック" charset="0"/>
              </a:rPr>
              <a:t>(Min. Ng </a:t>
            </a:r>
            <a:r>
              <a:rPr lang="mr-IN" b="1" dirty="0">
                <a:solidFill>
                  <a:srgbClr val="0000FF"/>
                </a:solidFill>
                <a:latin typeface="Calibri" charset="0"/>
                <a:ea typeface="ＭＳ Ｐゴシック" charset="0"/>
              </a:rPr>
              <a:t>–</a:t>
            </a:r>
            <a:r>
              <a:rPr lang="en-US" b="1" dirty="0">
                <a:solidFill>
                  <a:srgbClr val="0000FF"/>
                </a:solidFill>
                <a:latin typeface="Calibri" charset="0"/>
                <a:ea typeface="ＭＳ Ｐゴシック" charset="0"/>
              </a:rPr>
              <a:t> new)</a:t>
            </a:r>
          </a:p>
          <a:p>
            <a:pPr algn="ctr"/>
            <a:endParaRPr lang="en-US" dirty="0">
              <a:solidFill>
                <a:srgbClr val="800000"/>
              </a:solidFill>
              <a:latin typeface="Calibri" charset="0"/>
              <a:ea typeface="ＭＳ Ｐゴシック" charset="0"/>
            </a:endParaRPr>
          </a:p>
        </p:txBody>
      </p:sp>
      <p:sp>
        <p:nvSpPr>
          <p:cNvPr id="8" name="Oval 7"/>
          <p:cNvSpPr/>
          <p:nvPr/>
        </p:nvSpPr>
        <p:spPr>
          <a:xfrm>
            <a:off x="2437022" y="1501210"/>
            <a:ext cx="3528392" cy="2592288"/>
          </a:xfrm>
          <a:prstGeom prst="ellipse">
            <a:avLst/>
          </a:prstGeom>
          <a:gradFill flip="none" rotWithShape="1">
            <a:gsLst>
              <a:gs pos="0">
                <a:schemeClr val="bg1">
                  <a:lumMod val="65000"/>
                  <a:alpha val="80000"/>
                </a:schemeClr>
              </a:gs>
              <a:gs pos="1000">
                <a:srgbClr val="FFFFFF">
                  <a:alpha val="80000"/>
                </a:srgbClr>
              </a:gs>
              <a:gs pos="2000">
                <a:schemeClr val="bg2">
                  <a:lumMod val="75000"/>
                  <a:alpha val="80000"/>
                </a:schemeClr>
              </a:gs>
            </a:gsLst>
            <a:lin ang="10800000" scaled="0"/>
            <a:tileRect/>
          </a:gradFill>
          <a:ln>
            <a:noFill/>
          </a:ln>
          <a:effectLst>
            <a:outerShdw blurRad="288925" dist="23000" rotWithShape="0">
              <a:schemeClr val="bg1">
                <a:lumMod val="95000"/>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2280"/>
              </a:lnSpc>
            </a:pPr>
            <a:r>
              <a:rPr lang="en-US" sz="2400" b="1" dirty="0">
                <a:solidFill>
                  <a:srgbClr val="0000FF"/>
                </a:solidFill>
                <a:latin typeface="Calibri" charset="0"/>
                <a:ea typeface="ＭＳ Ｐゴシック" charset="0"/>
              </a:rPr>
              <a:t>Innovation, Science &amp; Industry</a:t>
            </a:r>
          </a:p>
          <a:p>
            <a:pPr algn="ctr">
              <a:spcBef>
                <a:spcPts val="1200"/>
              </a:spcBef>
            </a:pPr>
            <a:r>
              <a:rPr lang="en-US" sz="1600" b="1" dirty="0">
                <a:solidFill>
                  <a:srgbClr val="0000FF"/>
                </a:solidFill>
                <a:ea typeface="ＭＳ Ｐゴシック" charset="0"/>
              </a:rPr>
              <a:t>(Min. </a:t>
            </a:r>
            <a:r>
              <a:rPr lang="en-US" sz="1600" b="1" dirty="0" err="1">
                <a:solidFill>
                  <a:srgbClr val="0000FF"/>
                </a:solidFill>
                <a:ea typeface="ＭＳ Ｐゴシック" charset="0"/>
              </a:rPr>
              <a:t>Bains</a:t>
            </a:r>
            <a:r>
              <a:rPr lang="en-US" sz="1600" b="1" dirty="0">
                <a:solidFill>
                  <a:srgbClr val="0000FF"/>
                </a:solidFill>
                <a:ea typeface="ＭＳ Ｐゴシック" charset="0"/>
              </a:rPr>
              <a:t> </a:t>
            </a:r>
            <a:r>
              <a:rPr lang="mr-IN" sz="1600" b="1" dirty="0">
                <a:solidFill>
                  <a:srgbClr val="0000FF"/>
                </a:solidFill>
                <a:ea typeface="ＭＳ Ｐゴシック" charset="0"/>
              </a:rPr>
              <a:t>–</a:t>
            </a:r>
            <a:r>
              <a:rPr lang="en-US" sz="1600" b="1" dirty="0">
                <a:solidFill>
                  <a:srgbClr val="0000FF"/>
                </a:solidFill>
                <a:ea typeface="ＭＳ Ｐゴシック" charset="0"/>
              </a:rPr>
              <a:t> continuing)</a:t>
            </a:r>
          </a:p>
          <a:p>
            <a:pPr algn="ctr"/>
            <a:r>
              <a:rPr lang="en-US" sz="1600" b="1" dirty="0">
                <a:solidFill>
                  <a:srgbClr val="800000"/>
                </a:solidFill>
                <a:latin typeface="Calibri" charset="0"/>
                <a:ea typeface="ＭＳ Ｐゴシック" charset="0"/>
              </a:rPr>
              <a:t>Minister responsible for Copyright Act</a:t>
            </a:r>
            <a:r>
              <a:rPr lang="en-US" sz="1600" dirty="0">
                <a:solidFill>
                  <a:srgbClr val="800000"/>
                </a:solidFill>
                <a:latin typeface="Calibri" charset="0"/>
                <a:ea typeface="ＭＳ Ｐゴシック" charset="0"/>
              </a:rPr>
              <a:t>*</a:t>
            </a:r>
          </a:p>
          <a:p>
            <a:pPr algn="ctr"/>
            <a:r>
              <a:rPr lang="en-US" sz="1400" dirty="0">
                <a:solidFill>
                  <a:srgbClr val="800000"/>
                </a:solidFill>
                <a:latin typeface="Calibri" charset="0"/>
                <a:ea typeface="ＭＳ Ｐゴシック" charset="0"/>
              </a:rPr>
              <a:t>(see Table of Responsible Ministers)</a:t>
            </a:r>
          </a:p>
        </p:txBody>
      </p:sp>
      <p:cxnSp>
        <p:nvCxnSpPr>
          <p:cNvPr id="10" name="Curved Connector 9"/>
          <p:cNvCxnSpPr/>
          <p:nvPr/>
        </p:nvCxnSpPr>
        <p:spPr>
          <a:xfrm rot="10800000" flipV="1">
            <a:off x="5610488" y="3079826"/>
            <a:ext cx="1512168" cy="432048"/>
          </a:xfrm>
          <a:prstGeom prst="curvedConnector3">
            <a:avLst>
              <a:gd name="adj1" fmla="val 1159"/>
            </a:avLst>
          </a:prstGeom>
          <a:ln w="38100">
            <a:solidFill>
              <a:srgbClr val="4F81BD"/>
            </a:solidFill>
            <a:headEnd type="none"/>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581472" y="4628824"/>
            <a:ext cx="4968552" cy="461665"/>
          </a:xfrm>
          <a:prstGeom prst="rect">
            <a:avLst/>
          </a:prstGeom>
          <a:noFill/>
        </p:spPr>
        <p:txBody>
          <a:bodyPr wrap="square" rtlCol="0">
            <a:spAutoFit/>
          </a:bodyPr>
          <a:lstStyle/>
          <a:p>
            <a:pPr marL="182880" indent="-457200"/>
            <a:r>
              <a:rPr lang="en-US" sz="1200" dirty="0"/>
              <a:t>* ss 44.1-44.12 Import &amp; Export assigned to Minister of Public Safety &amp;  Emergency Preparedness (Min. Blair)</a:t>
            </a:r>
          </a:p>
        </p:txBody>
      </p:sp>
      <p:sp>
        <p:nvSpPr>
          <p:cNvPr id="3" name="TextBox 2"/>
          <p:cNvSpPr txBox="1"/>
          <p:nvPr/>
        </p:nvSpPr>
        <p:spPr>
          <a:xfrm>
            <a:off x="944178" y="1721921"/>
            <a:ext cx="1225464" cy="584775"/>
          </a:xfrm>
          <a:prstGeom prst="rect">
            <a:avLst/>
          </a:prstGeom>
          <a:noFill/>
        </p:spPr>
        <p:txBody>
          <a:bodyPr wrap="none" rtlCol="0">
            <a:spAutoFit/>
          </a:bodyPr>
          <a:lstStyle/>
          <a:p>
            <a:r>
              <a:rPr lang="en-US" sz="1600" b="1" dirty="0">
                <a:solidFill>
                  <a:schemeClr val="accent1">
                    <a:lumMod val="75000"/>
                  </a:schemeClr>
                </a:solidFill>
              </a:rPr>
              <a:t>COPYRIGHT </a:t>
            </a:r>
          </a:p>
          <a:p>
            <a:r>
              <a:rPr lang="en-US" sz="1600" b="1" dirty="0">
                <a:solidFill>
                  <a:schemeClr val="accent1">
                    <a:lumMod val="75000"/>
                  </a:schemeClr>
                </a:solidFill>
              </a:rPr>
              <a:t>REFORM</a:t>
            </a:r>
          </a:p>
        </p:txBody>
      </p:sp>
      <p:sp>
        <p:nvSpPr>
          <p:cNvPr id="9" name="TextBox 8"/>
          <p:cNvSpPr txBox="1"/>
          <p:nvPr/>
        </p:nvSpPr>
        <p:spPr>
          <a:xfrm>
            <a:off x="6351870" y="3432779"/>
            <a:ext cx="1373768" cy="369332"/>
          </a:xfrm>
          <a:prstGeom prst="rect">
            <a:avLst/>
          </a:prstGeom>
          <a:noFill/>
        </p:spPr>
        <p:txBody>
          <a:bodyPr wrap="none" rtlCol="0">
            <a:spAutoFit/>
          </a:bodyPr>
          <a:lstStyle/>
          <a:p>
            <a:r>
              <a:rPr lang="en-US" b="1" dirty="0">
                <a:solidFill>
                  <a:schemeClr val="accent1">
                    <a:lumMod val="75000"/>
                  </a:schemeClr>
                </a:solidFill>
              </a:rPr>
              <a:t>CETA; CPTPP</a:t>
            </a:r>
          </a:p>
        </p:txBody>
      </p:sp>
      <p:sp>
        <p:nvSpPr>
          <p:cNvPr id="4" name="Arc 3">
            <a:extLst>
              <a:ext uri="{FF2B5EF4-FFF2-40B4-BE49-F238E27FC236}">
                <a16:creationId xmlns="" xmlns:a16="http://schemas.microsoft.com/office/drawing/2014/main" id="{98768609-91B8-2349-A8E8-AC8C7D71FA90}"/>
              </a:ext>
            </a:extLst>
          </p:cNvPr>
          <p:cNvSpPr/>
          <p:nvPr/>
        </p:nvSpPr>
        <p:spPr>
          <a:xfrm rot="17462721">
            <a:off x="849651" y="2283724"/>
            <a:ext cx="2759552" cy="2265393"/>
          </a:xfrm>
          <a:prstGeom prst="arc">
            <a:avLst/>
          </a:prstGeom>
          <a:ln w="38100">
            <a:headEnd type="arrow" w="med" len="med"/>
            <a:tailEnd type="arrow"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417200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 xmlns:a16="http://schemas.microsoft.com/office/drawing/2014/main" id="{31D325D4-CDBB-A043-98CA-6BC56A2B8480}"/>
              </a:ext>
            </a:extLst>
          </p:cNvPr>
          <p:cNvGraphicFramePr>
            <a:graphicFrameLocks noGrp="1"/>
          </p:cNvGraphicFramePr>
          <p:nvPr>
            <p:extLst>
              <p:ext uri="{D42A27DB-BD31-4B8C-83A1-F6EECF244321}">
                <p14:modId xmlns:p14="http://schemas.microsoft.com/office/powerpoint/2010/main" val="4208341548"/>
              </p:ext>
            </p:extLst>
          </p:nvPr>
        </p:nvGraphicFramePr>
        <p:xfrm>
          <a:off x="113288" y="849664"/>
          <a:ext cx="8917423" cy="3956601"/>
        </p:xfrm>
        <a:graphic>
          <a:graphicData uri="http://schemas.openxmlformats.org/drawingml/2006/table">
            <a:tbl>
              <a:tblPr firstRow="1" firstCol="1" bandRow="1">
                <a:tableStyleId>{5C22544A-7EE6-4342-B048-85BDC9FD1C3A}</a:tableStyleId>
              </a:tblPr>
              <a:tblGrid>
                <a:gridCol w="863867">
                  <a:extLst>
                    <a:ext uri="{9D8B030D-6E8A-4147-A177-3AD203B41FA5}">
                      <a16:colId xmlns="" xmlns:a16="http://schemas.microsoft.com/office/drawing/2014/main" val="1349997508"/>
                    </a:ext>
                  </a:extLst>
                </a:gridCol>
                <a:gridCol w="1906316">
                  <a:extLst>
                    <a:ext uri="{9D8B030D-6E8A-4147-A177-3AD203B41FA5}">
                      <a16:colId xmlns="" xmlns:a16="http://schemas.microsoft.com/office/drawing/2014/main" val="2044597118"/>
                    </a:ext>
                  </a:extLst>
                </a:gridCol>
                <a:gridCol w="1483957">
                  <a:extLst>
                    <a:ext uri="{9D8B030D-6E8A-4147-A177-3AD203B41FA5}">
                      <a16:colId xmlns="" xmlns:a16="http://schemas.microsoft.com/office/drawing/2014/main" val="568021565"/>
                    </a:ext>
                  </a:extLst>
                </a:gridCol>
                <a:gridCol w="2618762">
                  <a:extLst>
                    <a:ext uri="{9D8B030D-6E8A-4147-A177-3AD203B41FA5}">
                      <a16:colId xmlns="" xmlns:a16="http://schemas.microsoft.com/office/drawing/2014/main" val="4028196077"/>
                    </a:ext>
                  </a:extLst>
                </a:gridCol>
                <a:gridCol w="2044521">
                  <a:extLst>
                    <a:ext uri="{9D8B030D-6E8A-4147-A177-3AD203B41FA5}">
                      <a16:colId xmlns="" xmlns:a16="http://schemas.microsoft.com/office/drawing/2014/main" val="4117923947"/>
                    </a:ext>
                  </a:extLst>
                </a:gridCol>
              </a:tblGrid>
              <a:tr h="331774">
                <a:tc>
                  <a:txBody>
                    <a:bodyPr/>
                    <a:lstStyle/>
                    <a:p>
                      <a:pPr marL="0" marR="0" algn="ctr">
                        <a:spcBef>
                          <a:spcPts val="0"/>
                        </a:spcBef>
                        <a:spcAft>
                          <a:spcPts val="0"/>
                        </a:spcAft>
                      </a:pPr>
                      <a:r>
                        <a:rPr lang="en-US" sz="1200" dirty="0">
                          <a:effectLst/>
                        </a:rPr>
                        <a:t>Mandate Letter Year</a:t>
                      </a:r>
                      <a:endParaRPr lang="en-US"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b"/>
                </a:tc>
                <a:tc>
                  <a:txBody>
                    <a:bodyPr/>
                    <a:lstStyle/>
                    <a:p>
                      <a:pPr marL="0" marR="0">
                        <a:spcBef>
                          <a:spcPts val="0"/>
                        </a:spcBef>
                        <a:spcAft>
                          <a:spcPts val="0"/>
                        </a:spcAft>
                      </a:pPr>
                      <a:endParaRPr lang="en-US" sz="1400" kern="1200" dirty="0">
                        <a:solidFill>
                          <a:schemeClr val="dk1"/>
                        </a:solidFill>
                        <a:effectLst/>
                        <a:latin typeface="+mn-lt"/>
                        <a:ea typeface="+mn-ea"/>
                        <a:cs typeface="+mn-cs"/>
                      </a:endParaRPr>
                    </a:p>
                  </a:txBody>
                  <a:tcPr marL="53072" marR="53072" marT="0" marB="0"/>
                </a:tc>
                <a:tc>
                  <a:txBody>
                    <a:bodyPr/>
                    <a:lstStyle/>
                    <a:p>
                      <a:pPr marL="0" marR="0">
                        <a:spcBef>
                          <a:spcPts val="0"/>
                        </a:spcBef>
                        <a:spcAft>
                          <a:spcPts val="0"/>
                        </a:spcAft>
                      </a:pP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tc>
                <a:tc>
                  <a:txBody>
                    <a:bodyPr/>
                    <a:lstStyle/>
                    <a:p>
                      <a:pPr marL="0" marR="0">
                        <a:spcBef>
                          <a:spcPts val="0"/>
                        </a:spcBef>
                        <a:spcAft>
                          <a:spcPts val="0"/>
                        </a:spcAft>
                      </a:pPr>
                      <a:endParaRPr lang="en-US" sz="1400" kern="1200" dirty="0">
                        <a:solidFill>
                          <a:schemeClr val="dk1"/>
                        </a:solidFill>
                        <a:effectLst/>
                        <a:latin typeface="+mn-lt"/>
                        <a:ea typeface="+mn-ea"/>
                        <a:cs typeface="+mn-cs"/>
                      </a:endParaRPr>
                    </a:p>
                  </a:txBody>
                  <a:tcPr marL="53072" marR="53072" marT="0" marB="0"/>
                </a:tc>
                <a:tc>
                  <a:txBody>
                    <a:bodyPr/>
                    <a:lstStyle/>
                    <a:p>
                      <a:pPr marL="0" marR="0">
                        <a:spcBef>
                          <a:spcPts val="0"/>
                        </a:spcBef>
                        <a:spcAft>
                          <a:spcPts val="0"/>
                        </a:spcAft>
                      </a:pPr>
                      <a:endParaRPr lang="en-US" sz="1400" kern="1200" dirty="0">
                        <a:solidFill>
                          <a:schemeClr val="dk1"/>
                        </a:solidFill>
                        <a:effectLst/>
                        <a:latin typeface="+mn-lt"/>
                        <a:ea typeface="+mn-ea"/>
                        <a:cs typeface="+mn-cs"/>
                      </a:endParaRPr>
                    </a:p>
                  </a:txBody>
                  <a:tcPr marL="53072" marR="53072" marT="0" marB="0"/>
                </a:tc>
                <a:extLst>
                  <a:ext uri="{0D108BD9-81ED-4DB2-BD59-A6C34878D82A}">
                    <a16:rowId xmlns="" xmlns:a16="http://schemas.microsoft.com/office/drawing/2014/main" val="3452993898"/>
                  </a:ext>
                </a:extLst>
              </a:tr>
              <a:tr h="516081">
                <a:tc rowSpan="2">
                  <a:txBody>
                    <a:bodyPr/>
                    <a:lstStyle/>
                    <a:p>
                      <a:pPr marL="0" marR="0" algn="ctr">
                        <a:spcBef>
                          <a:spcPts val="0"/>
                        </a:spcBef>
                        <a:spcAft>
                          <a:spcPts val="0"/>
                        </a:spcAft>
                      </a:pPr>
                      <a:r>
                        <a:rPr lang="en-US" sz="1400" dirty="0">
                          <a:effectLst/>
                        </a:rPr>
                        <a:t>2015</a:t>
                      </a:r>
                      <a:endParaRPr lang="en-US"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ctr"/>
                </a:tc>
                <a:tc>
                  <a:txBody>
                    <a:bodyPr/>
                    <a:lstStyle/>
                    <a:p>
                      <a:pPr marL="0" marR="0">
                        <a:spcBef>
                          <a:spcPts val="0"/>
                        </a:spcBef>
                        <a:spcAft>
                          <a:spcPts val="0"/>
                        </a:spcAft>
                      </a:pPr>
                      <a:r>
                        <a:rPr lang="en-US" sz="1400" dirty="0">
                          <a:effectLst/>
                        </a:rPr>
                        <a:t>Minister of Innovation, Science </a:t>
                      </a:r>
                      <a:r>
                        <a:rPr lang="en-US" sz="1400" kern="1200" dirty="0">
                          <a:solidFill>
                            <a:schemeClr val="dk1"/>
                          </a:solidFill>
                          <a:effectLst/>
                          <a:latin typeface="+mn-lt"/>
                          <a:ea typeface="+mn-ea"/>
                          <a:cs typeface="+mn-cs"/>
                        </a:rPr>
                        <a:t>&amp; Development</a:t>
                      </a:r>
                    </a:p>
                  </a:txBody>
                  <a:tcPr marL="53072" marR="53072" marT="0" marB="0"/>
                </a:tc>
                <a:tc>
                  <a:txBody>
                    <a:bodyPr/>
                    <a:lstStyle/>
                    <a:p>
                      <a:pPr marL="0" marR="0">
                        <a:spcBef>
                          <a:spcPts val="0"/>
                        </a:spcBef>
                        <a:spcAft>
                          <a:spcPts val="0"/>
                        </a:spcAft>
                      </a:pPr>
                      <a:r>
                        <a:rPr lang="en-US" sz="1400" dirty="0">
                          <a:effectLst/>
                        </a:rPr>
                        <a:t> Ministry of Canadian Heritage</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tc>
                <a:tc>
                  <a:txBody>
                    <a:bodyPr/>
                    <a:lstStyle/>
                    <a:p>
                      <a:pPr marL="0" marR="0">
                        <a:spcBef>
                          <a:spcPts val="0"/>
                        </a:spcBef>
                        <a:spcAft>
                          <a:spcPts val="0"/>
                        </a:spcAft>
                      </a:pPr>
                      <a:r>
                        <a:rPr lang="en-US" sz="1400" kern="1200" dirty="0">
                          <a:solidFill>
                            <a:schemeClr val="dk1"/>
                          </a:solidFill>
                          <a:effectLst/>
                          <a:latin typeface="+mn-lt"/>
                          <a:ea typeface="+mn-ea"/>
                          <a:cs typeface="+mn-cs"/>
                        </a:rPr>
                        <a:t>Minister of International Trade</a:t>
                      </a:r>
                    </a:p>
                  </a:txBody>
                  <a:tcPr marL="53072" marR="53072" marT="0" marB="0"/>
                </a:tc>
                <a:tc>
                  <a:txBody>
                    <a:bodyPr/>
                    <a:lstStyle/>
                    <a:p>
                      <a:pPr marL="0" marR="0">
                        <a:spcBef>
                          <a:spcPts val="0"/>
                        </a:spcBef>
                        <a:spcAft>
                          <a:spcPts val="0"/>
                        </a:spcAft>
                      </a:pPr>
                      <a:r>
                        <a:rPr lang="en-US" sz="1400" kern="1200" dirty="0">
                          <a:solidFill>
                            <a:schemeClr val="dk1"/>
                          </a:solidFill>
                          <a:effectLst/>
                          <a:latin typeface="+mn-lt"/>
                          <a:ea typeface="+mn-ea"/>
                          <a:cs typeface="+mn-cs"/>
                        </a:rPr>
                        <a:t>President of the Treasury Board</a:t>
                      </a:r>
                    </a:p>
                  </a:txBody>
                  <a:tcPr marL="53072" marR="53072" marT="0" marB="0"/>
                </a:tc>
                <a:extLst>
                  <a:ext uri="{0D108BD9-81ED-4DB2-BD59-A6C34878D82A}">
                    <a16:rowId xmlns="" xmlns:a16="http://schemas.microsoft.com/office/drawing/2014/main" val="2581448986"/>
                  </a:ext>
                </a:extLst>
              </a:tr>
              <a:tr h="1139471">
                <a:tc vMerge="1">
                  <a:txBody>
                    <a:bodyPr/>
                    <a:lstStyle/>
                    <a:p>
                      <a:endParaRPr lang="en-US"/>
                    </a:p>
                  </a:txBody>
                  <a:tcPr/>
                </a:tc>
                <a:tc>
                  <a:txBody>
                    <a:bodyPr/>
                    <a:lstStyle/>
                    <a:p>
                      <a:pPr marL="0" marR="0">
                        <a:spcBef>
                          <a:spcPts val="0"/>
                        </a:spcBef>
                        <a:spcAft>
                          <a:spcPts val="0"/>
                        </a:spcAft>
                      </a:pPr>
                      <a:r>
                        <a:rPr lang="en-US" sz="1400" dirty="0">
                          <a:solidFill>
                            <a:srgbClr val="C00000"/>
                          </a:solidFill>
                          <a:effectLst/>
                        </a:rPr>
                        <a:t>© No mention </a:t>
                      </a:r>
                      <a:endParaRPr lang="en-US" sz="1400" dirty="0">
                        <a:solidFill>
                          <a:srgbClr val="C00000"/>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ctr"/>
                </a:tc>
                <a:tc>
                  <a:txBody>
                    <a:bodyPr/>
                    <a:lstStyle/>
                    <a:p>
                      <a:pPr marL="0" marR="0">
                        <a:spcBef>
                          <a:spcPts val="0"/>
                        </a:spcBef>
                        <a:spcAft>
                          <a:spcPts val="0"/>
                        </a:spcAft>
                      </a:pPr>
                      <a:r>
                        <a:rPr lang="en-US" sz="1400" dirty="0">
                          <a:solidFill>
                            <a:srgbClr val="C00000"/>
                          </a:solidFill>
                          <a:effectLst/>
                        </a:rPr>
                        <a:t>© No mention </a:t>
                      </a:r>
                      <a:endParaRPr lang="en-US" sz="1400" dirty="0">
                        <a:solidFill>
                          <a:srgbClr val="C00000"/>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ctr"/>
                </a:tc>
                <a:tc>
                  <a:txBody>
                    <a:bodyPr/>
                    <a:lstStyle/>
                    <a:p>
                      <a:pPr marL="0" marR="0">
                        <a:spcBef>
                          <a:spcPts val="0"/>
                        </a:spcBef>
                        <a:spcAft>
                          <a:spcPts val="0"/>
                        </a:spcAft>
                      </a:pPr>
                      <a:r>
                        <a:rPr lang="en-US" sz="1400" dirty="0">
                          <a:solidFill>
                            <a:srgbClr val="C00000"/>
                          </a:solidFill>
                          <a:effectLst/>
                        </a:rPr>
                        <a:t> © No mention </a:t>
                      </a:r>
                      <a:endParaRPr lang="en-US" sz="1400" dirty="0">
                        <a:solidFill>
                          <a:srgbClr val="C00000"/>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ctr"/>
                </a:tc>
                <a:tc>
                  <a:txBody>
                    <a:bodyPr/>
                    <a:lstStyle/>
                    <a:p>
                      <a:pPr marL="0" marR="0">
                        <a:spcBef>
                          <a:spcPts val="0"/>
                        </a:spcBef>
                        <a:spcAft>
                          <a:spcPts val="0"/>
                        </a:spcAft>
                      </a:pPr>
                      <a:r>
                        <a:rPr lang="en-US" sz="1400" dirty="0">
                          <a:solidFill>
                            <a:srgbClr val="C00000"/>
                          </a:solidFill>
                          <a:effectLst/>
                        </a:rPr>
                        <a:t>© No mention </a:t>
                      </a:r>
                    </a:p>
                    <a:p>
                      <a:pPr marL="0" marR="0">
                        <a:spcBef>
                          <a:spcPts val="0"/>
                        </a:spcBef>
                        <a:spcAft>
                          <a:spcPts val="0"/>
                        </a:spcAft>
                      </a:pPr>
                      <a:r>
                        <a:rPr lang="en-US" sz="1400" dirty="0">
                          <a:effectLst/>
                        </a:rPr>
                        <a:t>Accelerate &amp; expand open data initiatives and make government data available digitally</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ctr"/>
                </a:tc>
                <a:extLst>
                  <a:ext uri="{0D108BD9-81ED-4DB2-BD59-A6C34878D82A}">
                    <a16:rowId xmlns="" xmlns:a16="http://schemas.microsoft.com/office/drawing/2014/main" val="2449840711"/>
                  </a:ext>
                </a:extLst>
              </a:tr>
              <a:tr h="534825">
                <a:tc rowSpan="2">
                  <a:txBody>
                    <a:bodyPr/>
                    <a:lstStyle/>
                    <a:p>
                      <a:pPr marL="0" marR="0" algn="ctr">
                        <a:spcBef>
                          <a:spcPts val="0"/>
                        </a:spcBef>
                        <a:spcAft>
                          <a:spcPts val="0"/>
                        </a:spcAft>
                      </a:pPr>
                      <a:r>
                        <a:rPr lang="en-US" sz="1400" dirty="0">
                          <a:effectLst/>
                        </a:rPr>
                        <a:t>2019</a:t>
                      </a:r>
                      <a:endParaRPr lang="en-US"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ctr"/>
                </a:tc>
                <a:tc>
                  <a:txBody>
                    <a:bodyPr/>
                    <a:lstStyle/>
                    <a:p>
                      <a:pPr marL="0" marR="0">
                        <a:spcBef>
                          <a:spcPts val="0"/>
                        </a:spcBef>
                        <a:spcAft>
                          <a:spcPts val="0"/>
                        </a:spcAft>
                      </a:pPr>
                      <a:r>
                        <a:rPr lang="en-US" sz="1400" dirty="0">
                          <a:effectLst/>
                        </a:rPr>
                        <a:t>Minister of Innovation, Science &amp; </a:t>
                      </a:r>
                      <a:r>
                        <a:rPr lang="en-US" sz="1400" dirty="0">
                          <a:solidFill>
                            <a:schemeClr val="accent6">
                              <a:lumMod val="75000"/>
                            </a:schemeClr>
                          </a:solidFill>
                          <a:effectLst/>
                        </a:rPr>
                        <a:t>Industry</a:t>
                      </a:r>
                      <a:endParaRPr lang="en-US" sz="1600" dirty="0">
                        <a:solidFill>
                          <a:schemeClr val="accent6">
                            <a:lumMod val="75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ctr"/>
                </a:tc>
                <a:tc>
                  <a:txBody>
                    <a:bodyPr/>
                    <a:lstStyle/>
                    <a:p>
                      <a:pPr marL="0" marR="0">
                        <a:spcBef>
                          <a:spcPts val="0"/>
                        </a:spcBef>
                        <a:spcAft>
                          <a:spcPts val="0"/>
                        </a:spcAft>
                      </a:pPr>
                      <a:r>
                        <a:rPr lang="en-US" sz="1400" dirty="0">
                          <a:effectLst/>
                        </a:rPr>
                        <a:t>Ministry of Canadian Heritage </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ctr"/>
                </a:tc>
                <a:tc>
                  <a:txBody>
                    <a:bodyPr/>
                    <a:lstStyle/>
                    <a:p>
                      <a:pPr marL="0" marR="0">
                        <a:spcBef>
                          <a:spcPts val="0"/>
                        </a:spcBef>
                        <a:spcAft>
                          <a:spcPts val="0"/>
                        </a:spcAft>
                      </a:pPr>
                      <a:r>
                        <a:rPr lang="en-US" sz="1400" dirty="0">
                          <a:effectLst/>
                        </a:rPr>
                        <a:t>Minister of </a:t>
                      </a:r>
                      <a:r>
                        <a:rPr lang="en-US" sz="1400" dirty="0">
                          <a:solidFill>
                            <a:schemeClr val="accent6">
                              <a:lumMod val="75000"/>
                            </a:schemeClr>
                          </a:solidFill>
                          <a:effectLst/>
                        </a:rPr>
                        <a:t>Small Business, Export Promotion</a:t>
                      </a:r>
                      <a:r>
                        <a:rPr lang="en-US" sz="1400" dirty="0">
                          <a:effectLst/>
                        </a:rPr>
                        <a:t> &amp; International Trade</a:t>
                      </a:r>
                      <a:endParaRPr lang="en-US" sz="16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ctr"/>
                </a:tc>
                <a:tc>
                  <a:txBody>
                    <a:bodyPr/>
                    <a:lstStyle/>
                    <a:p>
                      <a:pPr marL="0" marR="0">
                        <a:spcBef>
                          <a:spcPts val="0"/>
                        </a:spcBef>
                        <a:spcAft>
                          <a:spcPts val="0"/>
                        </a:spcAft>
                      </a:pPr>
                      <a:r>
                        <a:rPr lang="en-US" sz="1400" dirty="0">
                          <a:solidFill>
                            <a:schemeClr val="accent6">
                              <a:lumMod val="75000"/>
                            </a:schemeClr>
                          </a:solidFill>
                          <a:effectLst/>
                        </a:rPr>
                        <a:t>Minister of Digital Government</a:t>
                      </a:r>
                      <a:endParaRPr lang="en-US" sz="1600" dirty="0">
                        <a:solidFill>
                          <a:schemeClr val="accent6">
                            <a:lumMod val="75000"/>
                          </a:schemeClr>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ctr"/>
                </a:tc>
                <a:extLst>
                  <a:ext uri="{0D108BD9-81ED-4DB2-BD59-A6C34878D82A}">
                    <a16:rowId xmlns="" xmlns:a16="http://schemas.microsoft.com/office/drawing/2014/main" val="3349033196"/>
                  </a:ext>
                </a:extLst>
              </a:tr>
              <a:tr h="1400464">
                <a:tc vMerge="1">
                  <a:txBody>
                    <a:bodyPr/>
                    <a:lstStyle/>
                    <a:p>
                      <a:pPr marL="0" marR="0">
                        <a:spcBef>
                          <a:spcPts val="0"/>
                        </a:spcBef>
                        <a:spcAft>
                          <a:spcPts val="0"/>
                        </a:spcAft>
                      </a:pPr>
                      <a:endParaRPr lang="en-US" sz="9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tc>
                <a:tc>
                  <a:txBody>
                    <a:bodyPr/>
                    <a:lstStyle/>
                    <a:p>
                      <a:pPr marL="0" marR="0">
                        <a:spcBef>
                          <a:spcPts val="0"/>
                        </a:spcBef>
                        <a:spcAft>
                          <a:spcPts val="0"/>
                        </a:spcAft>
                      </a:pPr>
                      <a:r>
                        <a:rPr lang="en-US" sz="1400" dirty="0">
                          <a:solidFill>
                            <a:srgbClr val="25901E"/>
                          </a:solidFill>
                          <a:effectLst/>
                        </a:rPr>
                        <a:t>Work with Min of </a:t>
                      </a:r>
                      <a:r>
                        <a:rPr lang="en-US" sz="1400" dirty="0" err="1">
                          <a:solidFill>
                            <a:srgbClr val="25901E"/>
                          </a:solidFill>
                          <a:effectLst/>
                        </a:rPr>
                        <a:t>Cdn</a:t>
                      </a:r>
                      <a:r>
                        <a:rPr lang="en-US" sz="1400" dirty="0">
                          <a:solidFill>
                            <a:srgbClr val="25901E"/>
                          </a:solidFill>
                          <a:effectLst/>
                        </a:rPr>
                        <a:t> Heritage in reviewing the </a:t>
                      </a:r>
                      <a:r>
                        <a:rPr lang="en-US" sz="1400" b="1" dirty="0">
                          <a:solidFill>
                            <a:srgbClr val="25901E"/>
                          </a:solidFill>
                          <a:effectLst/>
                        </a:rPr>
                        <a:t>Copyright Act</a:t>
                      </a:r>
                      <a:endParaRPr lang="en-US" sz="1400" b="1" dirty="0">
                        <a:solidFill>
                          <a:srgbClr val="25901E"/>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ctr"/>
                </a:tc>
                <a:tc>
                  <a:txBody>
                    <a:bodyPr/>
                    <a:lstStyle/>
                    <a:p>
                      <a:pPr marL="0" marR="0">
                        <a:spcBef>
                          <a:spcPts val="0"/>
                        </a:spcBef>
                        <a:spcAft>
                          <a:spcPts val="0"/>
                        </a:spcAft>
                      </a:pPr>
                      <a:r>
                        <a:rPr lang="en-US" sz="1400" dirty="0">
                          <a:solidFill>
                            <a:srgbClr val="25901E"/>
                          </a:solidFill>
                          <a:effectLst/>
                        </a:rPr>
                        <a:t>Work with the Min. of Innovation… in reviewing the </a:t>
                      </a:r>
                      <a:r>
                        <a:rPr lang="en-US" sz="1400" b="1" dirty="0">
                          <a:solidFill>
                            <a:srgbClr val="25901E"/>
                          </a:solidFill>
                          <a:effectLst/>
                        </a:rPr>
                        <a:t>Copyright Act</a:t>
                      </a:r>
                      <a:endParaRPr lang="en-US" sz="1400" b="1" dirty="0">
                        <a:solidFill>
                          <a:srgbClr val="25901E"/>
                        </a:solidFill>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ctr"/>
                </a:tc>
                <a:tc>
                  <a:txBody>
                    <a:bodyPr/>
                    <a:lstStyle/>
                    <a:p>
                      <a:pPr marL="0" marR="0">
                        <a:spcBef>
                          <a:spcPts val="0"/>
                        </a:spcBef>
                        <a:spcAft>
                          <a:spcPts val="0"/>
                        </a:spcAft>
                      </a:pPr>
                      <a:r>
                        <a:rPr lang="en-US" sz="1400" dirty="0">
                          <a:solidFill>
                            <a:srgbClr val="C00000"/>
                          </a:solidFill>
                          <a:effectLst/>
                        </a:rPr>
                        <a:t>©No mention </a:t>
                      </a:r>
                    </a:p>
                    <a:p>
                      <a:pPr marL="0" marR="0">
                        <a:spcBef>
                          <a:spcPts val="0"/>
                        </a:spcBef>
                        <a:spcAft>
                          <a:spcPts val="0"/>
                        </a:spcAft>
                      </a:pPr>
                      <a:endParaRPr lang="en-US" sz="400" dirty="0">
                        <a:solidFill>
                          <a:srgbClr val="C00000"/>
                        </a:solidFill>
                        <a:effectLst/>
                      </a:endParaRPr>
                    </a:p>
                    <a:p>
                      <a:pPr marL="0" marR="0">
                        <a:spcBef>
                          <a:spcPts val="0"/>
                        </a:spcBef>
                        <a:spcAft>
                          <a:spcPts val="0"/>
                        </a:spcAft>
                      </a:pPr>
                      <a:r>
                        <a:rPr lang="en-US" sz="1400" dirty="0">
                          <a:effectLst/>
                        </a:rPr>
                        <a:t>Lead maximization &amp; implementation of CETA &amp; CPTPP</a:t>
                      </a:r>
                    </a:p>
                    <a:p>
                      <a:pPr marL="0" marR="0">
                        <a:spcBef>
                          <a:spcPts val="0"/>
                        </a:spcBef>
                        <a:spcAft>
                          <a:spcPts val="0"/>
                        </a:spcAft>
                      </a:pPr>
                      <a:r>
                        <a:rPr lang="en-US" sz="1400" dirty="0">
                          <a:effectLst/>
                        </a:rPr>
                        <a:t>[CUSMA not mentioned]</a:t>
                      </a:r>
                    </a:p>
                    <a:p>
                      <a:pPr marL="0" marR="0">
                        <a:spcBef>
                          <a:spcPts val="0"/>
                        </a:spcBef>
                        <a:spcAft>
                          <a:spcPts val="0"/>
                        </a:spcAft>
                      </a:pPr>
                      <a:r>
                        <a:rPr lang="en-US" sz="700" dirty="0">
                          <a:effectLst/>
                        </a:rPr>
                        <a:t> </a:t>
                      </a:r>
                    </a:p>
                    <a:p>
                      <a:pPr marL="0" marR="0">
                        <a:spcBef>
                          <a:spcPts val="0"/>
                        </a:spcBef>
                        <a:spcAft>
                          <a:spcPts val="0"/>
                        </a:spcAft>
                      </a:pPr>
                      <a:r>
                        <a:rPr lang="en-US" sz="1400" dirty="0">
                          <a:effectLst/>
                        </a:rPr>
                        <a:t>Work with the Min of Innovation…</a:t>
                      </a:r>
                      <a:endParaRPr lang="en-US"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53072" marR="53072" marT="0" marB="0" anchor="ctr"/>
                </a:tc>
                <a:tc>
                  <a:txBody>
                    <a:bodyPr/>
                    <a:lstStyle/>
                    <a:p>
                      <a:pPr marL="0" marR="0">
                        <a:spcBef>
                          <a:spcPts val="0"/>
                        </a:spcBef>
                        <a:spcAft>
                          <a:spcPts val="0"/>
                        </a:spcAft>
                      </a:pPr>
                      <a:r>
                        <a:rPr lang="en-US" sz="1400" dirty="0">
                          <a:solidFill>
                            <a:srgbClr val="C00000"/>
                          </a:solidFill>
                          <a:effectLst/>
                        </a:rPr>
                        <a:t>© No mention </a:t>
                      </a:r>
                    </a:p>
                    <a:p>
                      <a:pPr marL="0" marR="0">
                        <a:spcBef>
                          <a:spcPts val="0"/>
                        </a:spcBef>
                        <a:spcAft>
                          <a:spcPts val="0"/>
                        </a:spcAft>
                      </a:pPr>
                      <a:r>
                        <a:rPr lang="en-US" sz="300" dirty="0">
                          <a:effectLst/>
                        </a:rPr>
                        <a:t> </a:t>
                      </a:r>
                    </a:p>
                    <a:p>
                      <a:pPr marL="0" marR="0">
                        <a:spcBef>
                          <a:spcPts val="0"/>
                        </a:spcBef>
                        <a:spcAft>
                          <a:spcPts val="0"/>
                        </a:spcAft>
                      </a:pPr>
                      <a:r>
                        <a:rPr lang="en-US" sz="1400" dirty="0">
                          <a:effectLst/>
                        </a:rPr>
                        <a:t>Encourage use &amp; development of open source products and open data…</a:t>
                      </a:r>
                    </a:p>
                  </a:txBody>
                  <a:tcPr marL="53072" marR="53072" marT="0" marB="0" anchor="ctr"/>
                </a:tc>
                <a:extLst>
                  <a:ext uri="{0D108BD9-81ED-4DB2-BD59-A6C34878D82A}">
                    <a16:rowId xmlns="" xmlns:a16="http://schemas.microsoft.com/office/drawing/2014/main" val="702441126"/>
                  </a:ext>
                </a:extLst>
              </a:tr>
            </a:tbl>
          </a:graphicData>
        </a:graphic>
      </p:graphicFrame>
      <p:sp>
        <p:nvSpPr>
          <p:cNvPr id="4" name="Rectangle 1">
            <a:extLst>
              <a:ext uri="{FF2B5EF4-FFF2-40B4-BE49-F238E27FC236}">
                <a16:creationId xmlns="" xmlns:a16="http://schemas.microsoft.com/office/drawing/2014/main" id="{DEF46C57-EF83-1044-8221-989DC2643DA5}"/>
              </a:ext>
            </a:extLst>
          </p:cNvPr>
          <p:cNvSpPr>
            <a:spLocks noChangeArrowheads="1"/>
          </p:cNvSpPr>
          <p:nvPr/>
        </p:nvSpPr>
        <p:spPr bwMode="auto">
          <a:xfrm>
            <a:off x="2005013" y="10588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Title 4">
            <a:extLst>
              <a:ext uri="{FF2B5EF4-FFF2-40B4-BE49-F238E27FC236}">
                <a16:creationId xmlns="" xmlns:a16="http://schemas.microsoft.com/office/drawing/2014/main" id="{A07FDCC9-8415-D741-B6C1-9E300C44E47E}"/>
              </a:ext>
            </a:extLst>
          </p:cNvPr>
          <p:cNvSpPr>
            <a:spLocks noGrp="1"/>
          </p:cNvSpPr>
          <p:nvPr>
            <p:ph type="title"/>
          </p:nvPr>
        </p:nvSpPr>
        <p:spPr>
          <a:xfrm>
            <a:off x="457200" y="22245"/>
            <a:ext cx="8229600" cy="662702"/>
          </a:xfrm>
        </p:spPr>
        <p:txBody>
          <a:bodyPr/>
          <a:lstStyle/>
          <a:p>
            <a:r>
              <a:rPr lang="en-US" dirty="0"/>
              <a:t>Federal Government Focus on Copyright</a:t>
            </a:r>
          </a:p>
        </p:txBody>
      </p:sp>
    </p:spTree>
    <p:extLst>
      <p:ext uri="{BB962C8B-B14F-4D97-AF65-F5344CB8AC3E}">
        <p14:creationId xmlns:p14="http://schemas.microsoft.com/office/powerpoint/2010/main" val="42878504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mr-IN" dirty="0"/>
              <a:t>…</a:t>
            </a:r>
            <a:r>
              <a:rPr lang="en-CA" dirty="0"/>
              <a:t>.</a:t>
            </a:r>
            <a:r>
              <a:rPr lang="en-US" dirty="0"/>
              <a:t>Any questions?</a:t>
            </a:r>
          </a:p>
        </p:txBody>
      </p:sp>
      <p:sp>
        <p:nvSpPr>
          <p:cNvPr id="3" name="Text Placeholder 2"/>
          <p:cNvSpPr>
            <a:spLocks noGrp="1"/>
          </p:cNvSpPr>
          <p:nvPr>
            <p:ph type="body" idx="1"/>
          </p:nvPr>
        </p:nvSpPr>
        <p:spPr/>
        <p:txBody>
          <a:bodyPr>
            <a:normAutofit/>
          </a:bodyPr>
          <a:lstStyle/>
          <a:p>
            <a:r>
              <a:rPr lang="en-US" sz="6000" b="1" i="1" dirty="0">
                <a:solidFill>
                  <a:schemeClr val="bg2">
                    <a:lumMod val="25000"/>
                  </a:schemeClr>
                </a:solidFill>
                <a:latin typeface="Avenir Book" panose="02000503020000020003" pitchFamily="2" charset="0"/>
              </a:rPr>
              <a:t>Thank you</a:t>
            </a:r>
            <a:r>
              <a:rPr lang="mr-IN" sz="6000" b="1" i="1" dirty="0">
                <a:solidFill>
                  <a:schemeClr val="bg2">
                    <a:lumMod val="25000"/>
                  </a:schemeClr>
                </a:solidFill>
                <a:latin typeface="Avenir Book" panose="02000503020000020003" pitchFamily="2" charset="0"/>
              </a:rPr>
              <a:t>…</a:t>
            </a:r>
            <a:endParaRPr lang="en-US" sz="6000" b="1" i="1" dirty="0">
              <a:solidFill>
                <a:schemeClr val="bg2">
                  <a:lumMod val="25000"/>
                </a:schemeClr>
              </a:solidFill>
              <a:latin typeface="Avenir Book" panose="02000503020000020003" pitchFamily="2" charset="0"/>
            </a:endParaRPr>
          </a:p>
        </p:txBody>
      </p:sp>
    </p:spTree>
    <p:extLst>
      <p:ext uri="{BB962C8B-B14F-4D97-AF65-F5344CB8AC3E}">
        <p14:creationId xmlns:p14="http://schemas.microsoft.com/office/powerpoint/2010/main" val="3620756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944" y="11635"/>
            <a:ext cx="8641718" cy="741872"/>
          </a:xfrm>
        </p:spPr>
        <p:txBody>
          <a:bodyPr>
            <a:noAutofit/>
          </a:bodyPr>
          <a:lstStyle/>
          <a:p>
            <a:r>
              <a:rPr lang="en-US" sz="2400" dirty="0"/>
              <a:t>Many Intellectual Property provisions of the 2018 deal survive in the 2019 deal (although the section numbers have changed):</a:t>
            </a:r>
          </a:p>
        </p:txBody>
      </p:sp>
      <p:sp>
        <p:nvSpPr>
          <p:cNvPr id="3" name="Content Placeholder 2"/>
          <p:cNvSpPr>
            <a:spLocks noGrp="1"/>
          </p:cNvSpPr>
          <p:nvPr>
            <p:ph idx="1"/>
          </p:nvPr>
        </p:nvSpPr>
        <p:spPr>
          <a:xfrm>
            <a:off x="251141" y="997683"/>
            <a:ext cx="8641718" cy="4134182"/>
          </a:xfrm>
        </p:spPr>
        <p:txBody>
          <a:bodyPr>
            <a:normAutofit lnSpcReduction="10000"/>
          </a:bodyPr>
          <a:lstStyle/>
          <a:p>
            <a:pPr marL="0" indent="0">
              <a:buNone/>
            </a:pPr>
            <a:r>
              <a:rPr lang="en-US" b="1" dirty="0"/>
              <a:t>Chap</a:t>
            </a:r>
            <a:r>
              <a:rPr lang="en-US" sz="1800" b="1" dirty="0"/>
              <a:t>ter 20 </a:t>
            </a:r>
            <a:r>
              <a:rPr lang="en-US" sz="1800" dirty="0"/>
              <a:t>governs Intellectual Property, including copyright</a:t>
            </a:r>
            <a:r>
              <a:rPr lang="mr-IN" sz="1800" dirty="0"/>
              <a:t>…</a:t>
            </a:r>
            <a:r>
              <a:rPr lang="en-CA" sz="1800" dirty="0"/>
              <a:t>and the </a:t>
            </a:r>
            <a:r>
              <a:rPr lang="en-US" sz="1800" dirty="0"/>
              <a:t>US refused to agree to any statement that copyright represented a balance between authors and users!</a:t>
            </a:r>
          </a:p>
          <a:p>
            <a:pPr marL="285750" lvl="1">
              <a:spcBef>
                <a:spcPts val="900"/>
              </a:spcBef>
              <a:buFont typeface="Arial"/>
              <a:buChar char="•"/>
            </a:pPr>
            <a:r>
              <a:rPr lang="en-US" dirty="0"/>
              <a:t>Footnote 61 states Article 20.65 concerning “contractual transfers” does </a:t>
            </a:r>
            <a:r>
              <a:rPr lang="en-US" u="sng" dirty="0"/>
              <a:t>not</a:t>
            </a:r>
            <a:r>
              <a:rPr lang="en-US" dirty="0"/>
              <a:t> affect the exercise of moral rights.</a:t>
            </a:r>
          </a:p>
          <a:p>
            <a:pPr marL="285750" lvl="1">
              <a:spcBef>
                <a:spcPts val="900"/>
              </a:spcBef>
              <a:buFont typeface="Arial"/>
              <a:buChar char="•"/>
            </a:pPr>
            <a:r>
              <a:rPr lang="en-US" dirty="0"/>
              <a:t>With respect to both TPMs and RMI, Canada can create exceptions from criminal procedures and penalties for those that are “a </a:t>
            </a:r>
            <a:r>
              <a:rPr lang="en-US" b="1" dirty="0">
                <a:solidFill>
                  <a:srgbClr val="008000"/>
                </a:solidFill>
              </a:rPr>
              <a:t>non-profit </a:t>
            </a:r>
            <a:r>
              <a:rPr lang="en-US" b="1" dirty="0"/>
              <a:t>library, archive</a:t>
            </a:r>
            <a:r>
              <a:rPr lang="en-US" dirty="0"/>
              <a:t> [including non-profit </a:t>
            </a:r>
            <a:r>
              <a:rPr lang="en-US" b="1" dirty="0"/>
              <a:t>museum</a:t>
            </a:r>
            <a:r>
              <a:rPr lang="en-US" dirty="0"/>
              <a:t>], </a:t>
            </a:r>
            <a:r>
              <a:rPr lang="en-US" b="1" dirty="0"/>
              <a:t>educational institution</a:t>
            </a:r>
            <a:r>
              <a:rPr lang="en-US" dirty="0"/>
              <a:t>” (see, on TPMs, Art 20.66(4)(g) and, on RMI, Art 20.67 (3).</a:t>
            </a:r>
          </a:p>
          <a:p>
            <a:pPr marL="268288" lvl="2" indent="-268288">
              <a:spcBef>
                <a:spcPts val="900"/>
              </a:spcBef>
            </a:pPr>
            <a:r>
              <a:rPr lang="en-US" dirty="0"/>
              <a:t>Annex 20-B to section J of </a:t>
            </a:r>
            <a:r>
              <a:rPr lang="en-US" b="1" dirty="0"/>
              <a:t>Chapter 20 </a:t>
            </a:r>
            <a:r>
              <a:rPr lang="en-US" dirty="0"/>
              <a:t>(on Intellectual Property) makes it clear that Canada can keep its “notice-and-notice” regime.</a:t>
            </a:r>
          </a:p>
          <a:p>
            <a:pPr marL="268288" lvl="2" indent="-268288">
              <a:spcBef>
                <a:spcPts val="900"/>
              </a:spcBef>
            </a:pPr>
            <a:r>
              <a:rPr lang="en-US" dirty="0"/>
              <a:t>Art 20.88 (1)(b) requires all three countries to shelter ISPs from financial liability in situations where “copyright infringements that they do not control or initiate or direct” take place through their networks.</a:t>
            </a:r>
          </a:p>
        </p:txBody>
      </p:sp>
    </p:spTree>
    <p:extLst>
      <p:ext uri="{BB962C8B-B14F-4D97-AF65-F5344CB8AC3E}">
        <p14:creationId xmlns:p14="http://schemas.microsoft.com/office/powerpoint/2010/main" val="1547040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804" y="0"/>
            <a:ext cx="8627685" cy="662702"/>
          </a:xfrm>
        </p:spPr>
        <p:txBody>
          <a:bodyPr>
            <a:normAutofit/>
          </a:bodyPr>
          <a:lstStyle/>
          <a:p>
            <a:pPr lvl="1" algn="l" defTabSz="457200" rtl="0">
              <a:spcBef>
                <a:spcPct val="0"/>
              </a:spcBef>
            </a:pPr>
            <a:r>
              <a:rPr lang="en-US" b="1" dirty="0"/>
              <a:t>Advantages </a:t>
            </a:r>
            <a:r>
              <a:rPr lang="en-US" b="1" i="1" dirty="0"/>
              <a:t>were</a:t>
            </a:r>
            <a:r>
              <a:rPr lang="en-US" b="1" dirty="0"/>
              <a:t> gained by Canada in terms of changes affecting Intellectual Property </a:t>
            </a:r>
            <a:r>
              <a:rPr lang="en-US" b="1" dirty="0">
                <a:solidFill>
                  <a:schemeClr val="tx1">
                    <a:lumMod val="75000"/>
                    <a:lumOff val="25000"/>
                  </a:schemeClr>
                </a:solidFill>
              </a:rPr>
              <a:t>made</a:t>
            </a:r>
            <a:r>
              <a:rPr lang="en-US" b="1" dirty="0"/>
              <a:t> in the “new NAFTA” </a:t>
            </a:r>
            <a:r>
              <a:rPr lang="en-US" b="1" dirty="0">
                <a:highlight>
                  <a:srgbClr val="FFFF00"/>
                </a:highlight>
              </a:rPr>
              <a:t>between the 2018 and 2019 versions</a:t>
            </a:r>
            <a:r>
              <a:rPr lang="mr-IN" b="1" dirty="0"/>
              <a:t>…</a:t>
            </a:r>
            <a:endParaRPr lang="en-US" dirty="0"/>
          </a:p>
        </p:txBody>
      </p:sp>
      <p:sp>
        <p:nvSpPr>
          <p:cNvPr id="3" name="Content Placeholder 2"/>
          <p:cNvSpPr>
            <a:spLocks noGrp="1"/>
          </p:cNvSpPr>
          <p:nvPr>
            <p:ph idx="1"/>
          </p:nvPr>
        </p:nvSpPr>
        <p:spPr>
          <a:xfrm>
            <a:off x="146649" y="1275166"/>
            <a:ext cx="8786332" cy="3445628"/>
          </a:xfrm>
        </p:spPr>
        <p:txBody>
          <a:bodyPr>
            <a:noAutofit/>
          </a:bodyPr>
          <a:lstStyle/>
          <a:p>
            <a:pPr marL="714375" lvl="2" indent="-257175">
              <a:spcBef>
                <a:spcPts val="0"/>
              </a:spcBef>
            </a:pPr>
            <a:r>
              <a:rPr lang="en-US" sz="2000" dirty="0"/>
              <a:t>Certain 2018 changes in patent and pharmaceuticals law now need not be made by Canada:</a:t>
            </a:r>
          </a:p>
          <a:p>
            <a:pPr marL="1143000" lvl="3">
              <a:spcBef>
                <a:spcPts val="0"/>
              </a:spcBef>
            </a:pPr>
            <a:r>
              <a:rPr lang="en-US" sz="1800" dirty="0"/>
              <a:t>No requirement for 10 years data protection for biologics now</a:t>
            </a:r>
          </a:p>
          <a:p>
            <a:pPr marL="1143000" lvl="3">
              <a:spcBef>
                <a:spcPts val="0"/>
              </a:spcBef>
            </a:pPr>
            <a:r>
              <a:rPr lang="en-US" sz="1800" dirty="0"/>
              <a:t>No requirement of availability of patents for new uses, new methods or new processes of using a known product) now</a:t>
            </a:r>
          </a:p>
          <a:p>
            <a:pPr marL="1143000" lvl="3">
              <a:spcBef>
                <a:spcPts val="0"/>
              </a:spcBef>
            </a:pPr>
            <a:r>
              <a:rPr lang="en-US" sz="1800" dirty="0"/>
              <a:t>No requirement of data protection for new indications of existing drugs now </a:t>
            </a:r>
          </a:p>
          <a:p>
            <a:pPr marL="57150" lvl="1" indent="0">
              <a:spcBef>
                <a:spcPts val="0"/>
              </a:spcBef>
              <a:buNone/>
            </a:pPr>
            <a:r>
              <a:rPr lang="en-US" sz="2200" b="1" dirty="0"/>
              <a:t>AND</a:t>
            </a:r>
            <a:r>
              <a:rPr lang="en-US" b="1" u="sng" dirty="0"/>
              <a:t> </a:t>
            </a:r>
          </a:p>
          <a:p>
            <a:pPr marL="714375" lvl="2" indent="-257175">
              <a:spcBef>
                <a:spcPts val="0"/>
              </a:spcBef>
            </a:pPr>
            <a:r>
              <a:rPr lang="en-US" sz="2000" dirty="0"/>
              <a:t>The state to state dispute resolution mechanisms (Chapter 31) cannot be blocked (as previously happened  under NAFTA) by unilateral action of one state [the US failed to name people to resolve the disputes and thus frustrated the dispute resolution mechanisms]</a:t>
            </a:r>
            <a:r>
              <a:rPr lang="mr-IN" sz="2000" dirty="0"/>
              <a:t>…</a:t>
            </a:r>
            <a:r>
              <a:rPr lang="en-US" sz="2000" dirty="0"/>
              <a:t>             </a:t>
            </a:r>
          </a:p>
        </p:txBody>
      </p:sp>
      <p:sp>
        <p:nvSpPr>
          <p:cNvPr id="4" name="TextBox 3">
            <a:extLst>
              <a:ext uri="{FF2B5EF4-FFF2-40B4-BE49-F238E27FC236}">
                <a16:creationId xmlns="" xmlns:a16="http://schemas.microsoft.com/office/drawing/2014/main" id="{8074DE84-54E0-FB48-9E2D-975F62BE75C5}"/>
              </a:ext>
            </a:extLst>
          </p:cNvPr>
          <p:cNvSpPr txBox="1"/>
          <p:nvPr/>
        </p:nvSpPr>
        <p:spPr>
          <a:xfrm>
            <a:off x="1587260" y="792263"/>
            <a:ext cx="7007111" cy="276999"/>
          </a:xfrm>
          <a:prstGeom prst="rect">
            <a:avLst/>
          </a:prstGeom>
          <a:noFill/>
        </p:spPr>
        <p:txBody>
          <a:bodyPr wrap="none" rtlCol="0">
            <a:spAutoFit/>
          </a:bodyPr>
          <a:lstStyle/>
          <a:p>
            <a:r>
              <a:rPr lang="en-US" sz="1200" dirty="0">
                <a:hlinkClick r:id="rId2"/>
              </a:rPr>
              <a:t>https://ustr.gov/sites/default/files/files/agreements/FTA/USMCA/Text/20-Intellectual-Property-Rights.pdf</a:t>
            </a:r>
            <a:endParaRPr lang="en-US" sz="1200" dirty="0"/>
          </a:p>
        </p:txBody>
      </p:sp>
      <p:sp>
        <p:nvSpPr>
          <p:cNvPr id="5" name="TextBox 4">
            <a:extLst>
              <a:ext uri="{FF2B5EF4-FFF2-40B4-BE49-F238E27FC236}">
                <a16:creationId xmlns="" xmlns:a16="http://schemas.microsoft.com/office/drawing/2014/main" id="{7702984C-9CC9-8247-AFD3-3511E69FA92A}"/>
              </a:ext>
            </a:extLst>
          </p:cNvPr>
          <p:cNvSpPr txBox="1"/>
          <p:nvPr/>
        </p:nvSpPr>
        <p:spPr>
          <a:xfrm>
            <a:off x="7721040" y="4108330"/>
            <a:ext cx="1276311" cy="646331"/>
          </a:xfrm>
          <a:prstGeom prst="rect">
            <a:avLst/>
          </a:prstGeom>
          <a:noFill/>
        </p:spPr>
        <p:txBody>
          <a:bodyPr wrap="none" rtlCol="0">
            <a:spAutoFit/>
          </a:bodyPr>
          <a:lstStyle/>
          <a:p>
            <a:r>
              <a:rPr lang="en-US" sz="3600" dirty="0"/>
              <a:t>…BUT</a:t>
            </a:r>
          </a:p>
        </p:txBody>
      </p:sp>
      <p:sp>
        <p:nvSpPr>
          <p:cNvPr id="6" name="TextBox 5">
            <a:extLst>
              <a:ext uri="{FF2B5EF4-FFF2-40B4-BE49-F238E27FC236}">
                <a16:creationId xmlns="" xmlns:a16="http://schemas.microsoft.com/office/drawing/2014/main" id="{C43A9964-E371-AC45-9117-AC924B776C2C}"/>
              </a:ext>
            </a:extLst>
          </p:cNvPr>
          <p:cNvSpPr txBox="1"/>
          <p:nvPr/>
        </p:nvSpPr>
        <p:spPr>
          <a:xfrm>
            <a:off x="267418" y="776873"/>
            <a:ext cx="1440611" cy="307777"/>
          </a:xfrm>
          <a:prstGeom prst="rect">
            <a:avLst/>
          </a:prstGeom>
          <a:noFill/>
        </p:spPr>
        <p:txBody>
          <a:bodyPr wrap="square" rtlCol="0">
            <a:spAutoFit/>
          </a:bodyPr>
          <a:lstStyle/>
          <a:p>
            <a:r>
              <a:rPr lang="en-US" sz="1400" dirty="0"/>
              <a:t>For 2019 version:</a:t>
            </a:r>
          </a:p>
        </p:txBody>
      </p:sp>
    </p:spTree>
    <p:extLst>
      <p:ext uri="{BB962C8B-B14F-4D97-AF65-F5344CB8AC3E}">
        <p14:creationId xmlns:p14="http://schemas.microsoft.com/office/powerpoint/2010/main" val="1168905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62702"/>
          </a:xfrm>
        </p:spPr>
        <p:txBody>
          <a:bodyPr>
            <a:noAutofit/>
          </a:bodyPr>
          <a:lstStyle/>
          <a:p>
            <a:pPr lvl="1" algn="l" defTabSz="457200" rtl="0">
              <a:spcBef>
                <a:spcPct val="0"/>
              </a:spcBef>
            </a:pPr>
            <a:r>
              <a:rPr lang="en-US" sz="2000" b="1" dirty="0">
                <a:solidFill>
                  <a:schemeClr val="tx1"/>
                </a:solidFill>
              </a:rPr>
              <a:t>Not much gain made (from the perspective of librarians) </a:t>
            </a:r>
            <a:br>
              <a:rPr lang="en-US" sz="2000" b="1" dirty="0">
                <a:solidFill>
                  <a:schemeClr val="tx1"/>
                </a:solidFill>
              </a:rPr>
            </a:br>
            <a:r>
              <a:rPr lang="en-US" sz="2000" b="1" dirty="0">
                <a:solidFill>
                  <a:schemeClr val="tx1"/>
                </a:solidFill>
              </a:rPr>
              <a:t>was made between 2018 and 2019 with respect to copyright</a:t>
            </a:r>
            <a:r>
              <a:rPr lang="mr-IN" sz="2000" b="1" dirty="0">
                <a:solidFill>
                  <a:schemeClr val="tx1"/>
                </a:solidFill>
              </a:rPr>
              <a:t>…</a:t>
            </a:r>
            <a:endParaRPr lang="en-US" sz="2000" dirty="0"/>
          </a:p>
        </p:txBody>
      </p:sp>
      <p:sp>
        <p:nvSpPr>
          <p:cNvPr id="3" name="Content Placeholder 2"/>
          <p:cNvSpPr>
            <a:spLocks noGrp="1"/>
          </p:cNvSpPr>
          <p:nvPr>
            <p:ph idx="1"/>
          </p:nvPr>
        </p:nvSpPr>
        <p:spPr>
          <a:xfrm>
            <a:off x="320009" y="1074420"/>
            <a:ext cx="8580234" cy="3691890"/>
          </a:xfrm>
        </p:spPr>
        <p:txBody>
          <a:bodyPr/>
          <a:lstStyle/>
          <a:p>
            <a:pPr marL="0" lvl="1" indent="0">
              <a:spcBef>
                <a:spcPts val="0"/>
              </a:spcBef>
              <a:buNone/>
            </a:pPr>
            <a:r>
              <a:rPr lang="en-US" sz="1600" b="1" dirty="0">
                <a:solidFill>
                  <a:srgbClr val="FF0000"/>
                </a:solidFill>
              </a:rPr>
              <a:t>Art 20.62 (new section number, still in Section H: Copyright and Related Rights) </a:t>
            </a:r>
          </a:p>
          <a:p>
            <a:pPr marL="0" lvl="1" indent="0">
              <a:spcBef>
                <a:spcPts val="0"/>
              </a:spcBef>
              <a:buNone/>
            </a:pPr>
            <a:r>
              <a:rPr lang="en-US" sz="1600" b="1" dirty="0">
                <a:solidFill>
                  <a:srgbClr val="FF0000"/>
                </a:solidFill>
              </a:rPr>
              <a:t>		still requires Canada to move to “life + 70”</a:t>
            </a:r>
            <a:r>
              <a:rPr lang="en-US" sz="1600" dirty="0"/>
              <a:t> </a:t>
            </a:r>
          </a:p>
          <a:p>
            <a:pPr marL="0" lvl="1" indent="0">
              <a:spcBef>
                <a:spcPts val="0"/>
              </a:spcBef>
              <a:buNone/>
            </a:pPr>
            <a:r>
              <a:rPr lang="en-US" sz="1600" dirty="0"/>
              <a:t> 				[no change for the US, which has “life + 70,” or Mexico, which has “life + 100”]</a:t>
            </a:r>
          </a:p>
          <a:p>
            <a:pPr marL="625475" lvl="1" indent="0">
              <a:spcBef>
                <a:spcPts val="1200"/>
              </a:spcBef>
              <a:buNone/>
            </a:pPr>
            <a:r>
              <a:rPr lang="en-US" sz="1600" b="1" dirty="0"/>
              <a:t>Period of copyright protection will be “life + 70”</a:t>
            </a:r>
            <a:r>
              <a:rPr lang="en-US" sz="1600" dirty="0"/>
              <a:t> -- and where there is no “life”:</a:t>
            </a:r>
          </a:p>
          <a:p>
            <a:pPr marL="911225" lvl="1">
              <a:spcBef>
                <a:spcPts val="1200"/>
              </a:spcBef>
            </a:pPr>
            <a:r>
              <a:rPr lang="en-US" sz="1600" dirty="0"/>
              <a:t>	 75 years from the end of the year of authorized publication or fixation or, </a:t>
            </a:r>
          </a:p>
          <a:p>
            <a:pPr marL="911225" lvl="1">
              <a:spcBef>
                <a:spcPts val="1200"/>
              </a:spcBef>
            </a:pPr>
            <a:r>
              <a:rPr lang="en-US" sz="1600" dirty="0"/>
              <a:t> if there is no fixation within 25 years, not less than 70 years from the end of the year of creation of the work, performance or phonogram</a:t>
            </a:r>
            <a:r>
              <a:rPr lang="mr-IN" sz="1600" dirty="0"/>
              <a:t>…</a:t>
            </a:r>
            <a:endParaRPr lang="en-CA" sz="1600" dirty="0"/>
          </a:p>
          <a:p>
            <a:pPr marL="0" lvl="1" indent="0">
              <a:spcBef>
                <a:spcPts val="1200"/>
              </a:spcBef>
              <a:buNone/>
            </a:pPr>
            <a:r>
              <a:rPr lang="en-CA" sz="1600" b="1" dirty="0">
                <a:solidFill>
                  <a:srgbClr val="008000"/>
                </a:solidFill>
              </a:rPr>
              <a:t>Slight advantage to the 2019 agreement: </a:t>
            </a:r>
          </a:p>
          <a:p>
            <a:pPr marL="0" lvl="1" indent="0">
              <a:spcBef>
                <a:spcPts val="1200"/>
              </a:spcBef>
              <a:buNone/>
            </a:pPr>
            <a:r>
              <a:rPr lang="en-CA" sz="1600" b="1" dirty="0">
                <a:solidFill>
                  <a:srgbClr val="008000"/>
                </a:solidFill>
              </a:rPr>
              <a:t>	</a:t>
            </a:r>
            <a:r>
              <a:rPr lang="en-CA" sz="1600" dirty="0">
                <a:solidFill>
                  <a:srgbClr val="000000"/>
                </a:solidFill>
              </a:rPr>
              <a:t>If the original September 30, 2018 agreement had come into force,</a:t>
            </a:r>
            <a:r>
              <a:rPr lang="en-US" sz="1600" dirty="0">
                <a:solidFill>
                  <a:srgbClr val="000000"/>
                </a:solidFill>
              </a:rPr>
              <a:t> </a:t>
            </a:r>
            <a:r>
              <a:rPr lang="en-US" sz="1600" dirty="0">
                <a:solidFill>
                  <a:srgbClr val="000000"/>
                </a:solidFill>
                <a:latin typeface="Zapf Dingbats"/>
                <a:ea typeface="Zapf Dingbats"/>
                <a:cs typeface="Zapf Dingbats"/>
                <a:sym typeface="Zapf Dingbats"/>
              </a:rPr>
              <a:t> </a:t>
            </a:r>
            <a:r>
              <a:rPr lang="en-US" sz="1600" dirty="0">
                <a:solidFill>
                  <a:srgbClr val="000000"/>
                </a:solidFill>
              </a:rPr>
              <a:t>Canada would have had to 	make the change as early as spring 2021; </a:t>
            </a:r>
            <a:r>
              <a:rPr lang="en-US" sz="1600" dirty="0"/>
              <a:t>now Canada will not have to make the change until at 	least after </a:t>
            </a:r>
            <a:r>
              <a:rPr lang="en-US" sz="1600" b="1" dirty="0"/>
              <a:t>July 2022 </a:t>
            </a:r>
            <a:r>
              <a:rPr lang="en-US" sz="1600" dirty="0"/>
              <a:t>(2 ½ years after CUSMA comes into force; see now Art.20.89 (4(c)))</a:t>
            </a:r>
            <a:endParaRPr lang="en-US" sz="1600" u="sng" dirty="0"/>
          </a:p>
          <a:p>
            <a:endParaRPr lang="en-US" dirty="0"/>
          </a:p>
        </p:txBody>
      </p:sp>
    </p:spTree>
    <p:extLst>
      <p:ext uri="{BB962C8B-B14F-4D97-AF65-F5344CB8AC3E}">
        <p14:creationId xmlns:p14="http://schemas.microsoft.com/office/powerpoint/2010/main" val="3234495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872" y="169053"/>
            <a:ext cx="8229600" cy="662702"/>
          </a:xfrm>
        </p:spPr>
        <p:txBody>
          <a:bodyPr/>
          <a:lstStyle/>
          <a:p>
            <a:r>
              <a:rPr lang="en-US" dirty="0"/>
              <a:t>Outline:</a:t>
            </a:r>
          </a:p>
        </p:txBody>
      </p:sp>
      <p:sp>
        <p:nvSpPr>
          <p:cNvPr id="3" name="Content Placeholder 2"/>
          <p:cNvSpPr>
            <a:spLocks noGrp="1"/>
          </p:cNvSpPr>
          <p:nvPr>
            <p:ph idx="1"/>
          </p:nvPr>
        </p:nvSpPr>
        <p:spPr>
          <a:xfrm>
            <a:off x="315872" y="1363068"/>
            <a:ext cx="8995176" cy="2828053"/>
          </a:xfrm>
        </p:spPr>
        <p:txBody>
          <a:bodyPr>
            <a:noAutofit/>
          </a:bodyPr>
          <a:lstStyle/>
          <a:p>
            <a:pPr marL="514350" indent="-514350">
              <a:buFont typeface="+mj-lt"/>
              <a:buAutoNum type="alphaUcPeriod"/>
            </a:pPr>
            <a:r>
              <a:rPr lang="en-US" sz="2800" dirty="0">
                <a:solidFill>
                  <a:schemeClr val="bg1">
                    <a:lumMod val="50000"/>
                  </a:schemeClr>
                </a:solidFill>
              </a:rPr>
              <a:t>Copyright and International Trade </a:t>
            </a:r>
          </a:p>
          <a:p>
            <a:pPr marL="514350" indent="-514350">
              <a:buFont typeface="+mj-lt"/>
              <a:buAutoNum type="alphaUcPeriod"/>
            </a:pPr>
            <a:r>
              <a:rPr lang="en-US" sz="2800" b="1" dirty="0"/>
              <a:t>Copyright at the United Nations</a:t>
            </a:r>
          </a:p>
          <a:p>
            <a:pPr marL="514350" indent="-514350">
              <a:buFont typeface="+mj-lt"/>
              <a:buAutoNum type="alphaUcPeriod"/>
            </a:pPr>
            <a:r>
              <a:rPr lang="en-US" sz="2800" dirty="0"/>
              <a:t>The Effect of “</a:t>
            </a:r>
            <a:r>
              <a:rPr lang="en-US" sz="2800" dirty="0" err="1"/>
              <a:t>Brexit</a:t>
            </a:r>
            <a:r>
              <a:rPr lang="en-US" sz="2800" dirty="0"/>
              <a:t>”</a:t>
            </a:r>
          </a:p>
          <a:p>
            <a:pPr marL="514350" indent="-514350">
              <a:buFont typeface="+mj-lt"/>
              <a:buAutoNum type="alphaUcPeriod"/>
            </a:pPr>
            <a:r>
              <a:rPr lang="en-US" sz="2800" dirty="0"/>
              <a:t>Copyright Litigation Update</a:t>
            </a:r>
          </a:p>
          <a:p>
            <a:pPr marL="514350" indent="-514350">
              <a:buFont typeface="+mj-lt"/>
              <a:buAutoNum type="alphaUcPeriod"/>
            </a:pPr>
            <a:r>
              <a:rPr lang="en-US" sz="2800" dirty="0"/>
              <a:t>Where are we on statutory reform of the </a:t>
            </a:r>
            <a:r>
              <a:rPr lang="en-US" sz="2800" i="1" dirty="0"/>
              <a:t>Copyright Act</a:t>
            </a:r>
            <a:r>
              <a:rPr lang="en-US" sz="2800" dirty="0"/>
              <a:t>?</a:t>
            </a:r>
          </a:p>
          <a:p>
            <a:pPr marL="457200" indent="-457200">
              <a:buAutoNum type="arabicPeriod" startAt="3"/>
            </a:pPr>
            <a:endParaRPr lang="en-US" sz="2800" dirty="0"/>
          </a:p>
        </p:txBody>
      </p:sp>
    </p:spTree>
    <p:extLst>
      <p:ext uri="{BB962C8B-B14F-4D97-AF65-F5344CB8AC3E}">
        <p14:creationId xmlns:p14="http://schemas.microsoft.com/office/powerpoint/2010/main" val="2661106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15317</TotalTime>
  <Words>6645</Words>
  <Application>Microsoft Macintosh PowerPoint</Application>
  <PresentationFormat>On-screen Show (16:9)</PresentationFormat>
  <Paragraphs>410</Paragraphs>
  <Slides>52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4" baseType="lpstr">
      <vt:lpstr>Office Theme</vt:lpstr>
      <vt:lpstr>Document</vt:lpstr>
      <vt:lpstr> Copyright Update</vt:lpstr>
      <vt:lpstr>Outline:</vt:lpstr>
      <vt:lpstr>Outline:</vt:lpstr>
      <vt:lpstr>Copyright and International Trade</vt:lpstr>
      <vt:lpstr>The 2019 CUSMA/ACEUM/T-MEX/USMCA will replace NAFTA</vt:lpstr>
      <vt:lpstr>Many Intellectual Property provisions of the 2018 deal survive in the 2019 deal (although the section numbers have changed):</vt:lpstr>
      <vt:lpstr>Advantages were gained by Canada in terms of changes affecting Intellectual Property made in the “new NAFTA” between the 2018 and 2019 versions…</vt:lpstr>
      <vt:lpstr>Not much gain made (from the perspective of librarians)  was made between 2018 and 2019 with respect to copyright…</vt:lpstr>
      <vt:lpstr>Outline:</vt:lpstr>
      <vt:lpstr>B. Copyright at the United Nations</vt:lpstr>
      <vt:lpstr>a) Marrakesh VIP Treaty </vt:lpstr>
      <vt:lpstr>b) WIPO’s SCCR on Limitations for Libraries</vt:lpstr>
      <vt:lpstr>c) On the other hand, progress is being made on limitations and exceptions for non-profit libraries on the trade side…</vt:lpstr>
      <vt:lpstr>Outline:</vt:lpstr>
      <vt:lpstr>C. The Effect of “Brexit”   TOMORROW January 31, 2020!</vt:lpstr>
      <vt:lpstr>C. The Effect of “Brexit” (cont’d)</vt:lpstr>
      <vt:lpstr>Outline:</vt:lpstr>
      <vt:lpstr>D. Copyright Litigation Update</vt:lpstr>
      <vt:lpstr>PowerPoint Presentation</vt:lpstr>
      <vt:lpstr>As discussed at last year’s Copyright Update, whatever the outcome of the appeal, absent a settlement, the final outcome of the lawsuit is still years away…</vt:lpstr>
      <vt:lpstr>D. Copyright Litigation Update</vt:lpstr>
      <vt:lpstr>2. Province of Alberta et al v Access Copyright,       Federal Court  # T-326-18 </vt:lpstr>
      <vt:lpstr>Province of Alberta et al v Access Copyright (cont’d)</vt:lpstr>
      <vt:lpstr>Province of Alberta et al v Access Copyright (cont’d)</vt:lpstr>
      <vt:lpstr>D. Copyright Litigation Update</vt:lpstr>
      <vt:lpstr>3. Sullivan v Northwood Media Inc, 2019 ONSC 9 (Master Short) </vt:lpstr>
      <vt:lpstr>In his decision on the preliminary matter,  Master Short described the allegations made by Sullivan in the overall lawsuit  (paragraph numbers are taken from Master Short’s judgment):</vt:lpstr>
      <vt:lpstr>D. Copyright Litigation Update</vt:lpstr>
      <vt:lpstr>4. Pourshian v Walt Disney Company, 2019 ONSC 5916 (Master Graham) </vt:lpstr>
      <vt:lpstr>Against Disney Shopping Inc, Pixar and Walt Disney Pictures we may expect this litigation to continue. </vt:lpstr>
      <vt:lpstr>D. Copyright Litigation Update</vt:lpstr>
      <vt:lpstr>Keatley Surveying Ltd. v Teranet 2019 SCC 43</vt:lpstr>
      <vt:lpstr>Intervenors in the Supreme Court proceeding (5 government entities, 6 associations &amp; centres, and 1 individual in 10 interventions)</vt:lpstr>
      <vt:lpstr>“Where copyright belongs to Her Majesty”</vt:lpstr>
      <vt:lpstr>The test proposed by the minority is more straightforward (easier) than that applied by the majority:</vt:lpstr>
      <vt:lpstr>D. Copyright Litigation Update</vt:lpstr>
      <vt:lpstr>*NEW SLIDE* Despite ongoing litigation before the Courts involving various tariffs, the  Copyright Board continues with related tariff proceedings…</vt:lpstr>
      <vt:lpstr>*NEW SLIDE* In the Tariff described on the previous slide, the Board made an unusual request for participation: </vt:lpstr>
      <vt:lpstr>Outline:</vt:lpstr>
      <vt:lpstr>E.   Where are we on statutory reform of the Copyright Act?</vt:lpstr>
      <vt:lpstr>Crown copyright</vt:lpstr>
      <vt:lpstr>As noted earlier, the majority in Keatley said Parliament would be “free to consider updating the provision ….as it sees fit.”: note verb “update,” not “abolish” </vt:lpstr>
      <vt:lpstr>E. Where are we on statutory reform of the Copyright Act?</vt:lpstr>
      <vt:lpstr>Extensive reforms to the Copyright Board have come into effect.</vt:lpstr>
      <vt:lpstr>E. Where are we on statutory reform of the Copyright Act?</vt:lpstr>
      <vt:lpstr>*NEW SLIDE* As mentioned above, Bill C-4 implementing CUSMA was introduced into Parliament the day before this presentation (i.e., January 29, 2020)</vt:lpstr>
      <vt:lpstr>E. Where are we on statutory reform of the Copyright Act?</vt:lpstr>
      <vt:lpstr>PowerPoint Presentation</vt:lpstr>
      <vt:lpstr>E. Where are we on statutory reform of the Copyright Act?</vt:lpstr>
      <vt:lpstr>Evidence of ministerial influence on copyright this term (2019 on):</vt:lpstr>
      <vt:lpstr>Federal Government Focus on Copyright</vt:lpstr>
      <vt:lpstr>….Any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 User</dc:creator>
  <cp:lastModifiedBy>MAW</cp:lastModifiedBy>
  <cp:revision>330</cp:revision>
  <cp:lastPrinted>2020-02-14T23:18:42Z</cp:lastPrinted>
  <dcterms:created xsi:type="dcterms:W3CDTF">2019-01-21T01:14:34Z</dcterms:created>
  <dcterms:modified xsi:type="dcterms:W3CDTF">2020-02-15T15:19:46Z</dcterms:modified>
</cp:coreProperties>
</file>